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291" r:id="rId2"/>
    <p:sldId id="256" r:id="rId3"/>
    <p:sldId id="276" r:id="rId4"/>
    <p:sldId id="269" r:id="rId5"/>
    <p:sldId id="263" r:id="rId6"/>
    <p:sldId id="270" r:id="rId7"/>
    <p:sldId id="277" r:id="rId8"/>
    <p:sldId id="262" r:id="rId9"/>
    <p:sldId id="265" r:id="rId10"/>
    <p:sldId id="260" r:id="rId11"/>
    <p:sldId id="290" r:id="rId12"/>
    <p:sldId id="264" r:id="rId13"/>
    <p:sldId id="278" r:id="rId14"/>
    <p:sldId id="257" r:id="rId15"/>
    <p:sldId id="259" r:id="rId16"/>
    <p:sldId id="279" r:id="rId17"/>
    <p:sldId id="267" r:id="rId18"/>
    <p:sldId id="288" r:id="rId19"/>
    <p:sldId id="266" r:id="rId20"/>
    <p:sldId id="273" r:id="rId21"/>
    <p:sldId id="274" r:id="rId22"/>
    <p:sldId id="281" r:id="rId23"/>
    <p:sldId id="272" r:id="rId24"/>
    <p:sldId id="275" r:id="rId25"/>
    <p:sldId id="268" r:id="rId26"/>
    <p:sldId id="280" r:id="rId27"/>
    <p:sldId id="271" r:id="rId28"/>
    <p:sldId id="287" r:id="rId29"/>
    <p:sldId id="282" r:id="rId30"/>
    <p:sldId id="284" r:id="rId31"/>
    <p:sldId id="285" r:id="rId32"/>
    <p:sldId id="295" r:id="rId33"/>
    <p:sldId id="261" r:id="rId34"/>
    <p:sldId id="258" r:id="rId35"/>
    <p:sldId id="294" r:id="rId36"/>
    <p:sldId id="289" r:id="rId37"/>
    <p:sldId id="293" r:id="rId38"/>
    <p:sldId id="29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80991" autoAdjust="0"/>
  </p:normalViewPr>
  <p:slideViewPr>
    <p:cSldViewPr snapToGrid="0">
      <p:cViewPr varScale="1">
        <p:scale>
          <a:sx n="72" d="100"/>
          <a:sy n="72" d="100"/>
        </p:scale>
        <p:origin x="10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63FEF-96E9-495E-A04D-21B53DF0918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A2B22-DD6B-46CA-A93F-FA5BD501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56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7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Endpoint routing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Endpoint</a:t>
            </a:r>
            <a:r>
              <a:rPr lang="sr-Latn-BA" baseline="0" dirty="0" smtClean="0"/>
              <a:t> class, 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New MapXxx() extension methods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CORS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HealthChecks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93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SPA </a:t>
            </a:r>
            <a:r>
              <a:rPr lang="en-US" dirty="0" err="1" smtClean="0"/>
              <a:t>auth</a:t>
            </a:r>
            <a:r>
              <a:rPr lang="en-US" dirty="0" smtClean="0"/>
              <a:t> not available from VS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dotnet new react -au Individual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Angular template has at least one problem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React has </a:t>
            </a:r>
            <a:r>
              <a:rPr lang="en-US" baseline="0" smtClean="0"/>
              <a:t>multiple issues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21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BA" dirty="0" smtClean="0"/>
              <a:t>- </a:t>
            </a:r>
            <a:r>
              <a:rPr lang="en-US" dirty="0" smtClean="0"/>
              <a:t>By default, the client will try to reconnect immediately and after 2, 10, and 30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59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41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BA" dirty="0" smtClean="0"/>
              <a:t>Current perfornance with ASP.NET Core 2.2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36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52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baseline="0" dirty="0" smtClean="0"/>
              <a:t>IAsyncEnumerable&lt;T&gt; - for async streams</a:t>
            </a:r>
          </a:p>
          <a:p>
            <a:pPr marL="171450" indent="-171450">
              <a:buFontTx/>
              <a:buChar char="-"/>
            </a:pPr>
            <a:r>
              <a:rPr lang="sr-Latn-BA" dirty="0" smtClean="0"/>
              <a:t>Reflection emit and</a:t>
            </a:r>
            <a:r>
              <a:rPr lang="sr-Latn-BA" baseline="0" dirty="0" smtClean="0"/>
              <a:t> capability APIs</a:t>
            </a:r>
            <a:r>
              <a:rPr lang="en-US" dirty="0" smtClean="0"/>
              <a:t> - for dynamic code generation</a:t>
            </a:r>
            <a:r>
              <a:rPr lang="sr-Latn-BA" dirty="0" smtClean="0"/>
              <a:t>, checks and generating</a:t>
            </a:r>
            <a:r>
              <a:rPr lang="sr-Latn-BA" baseline="0" dirty="0" smtClean="0"/>
              <a:t> code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Hardware Intrinsics API 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using Intel SSE, SSE2, AVX2, ARM, ARM64 directly from managed code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moving from C++ portion of runtime to C#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better for JIT targeting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optimized basic operations in BCL, such as string comparison</a:t>
            </a:r>
          </a:p>
          <a:p>
            <a:pPr marL="171450" indent="-171450">
              <a:buFontTx/>
              <a:buChar char="-"/>
            </a:pPr>
            <a:r>
              <a:rPr lang="sr-Latn-BA" dirty="0" smtClean="0"/>
              <a:t>DbProviderFactories</a:t>
            </a:r>
            <a:r>
              <a:rPr lang="sr-Latn-BA" baseline="0" dirty="0" smtClean="0"/>
              <a:t> - use ADO.NET provider without knowing its type at compile type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1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Async streams</a:t>
            </a:r>
            <a:r>
              <a:rPr lang="sr-Latn-BA" baseline="0" dirty="0" smtClean="0"/>
              <a:t> - with IAsyncEnumerable&lt;T&gt;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Floating point changes - alignment and fixes for platforms implementations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72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Span&lt;T&gt;</a:t>
            </a:r>
            <a:r>
              <a:rPr lang="sr-Latn-BA" baseline="0" dirty="0" smtClean="0"/>
              <a:t> added in .NET Core 2.1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33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22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Tiered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Optimize for both startup and throughput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Was opt-in,</a:t>
            </a:r>
            <a:r>
              <a:rPr lang="sr-Latn-BA" baseline="0" dirty="0" smtClean="0"/>
              <a:t> </a:t>
            </a:r>
            <a:r>
              <a:rPr lang="sr-Latn-BA" dirty="0" smtClean="0"/>
              <a:t>under a switch in .NET Core 2.1 and 2.2</a:t>
            </a:r>
          </a:p>
          <a:p>
            <a:pPr marL="171450" indent="-171450">
              <a:buFontTx/>
              <a:buChar char="-"/>
            </a:pPr>
            <a:r>
              <a:rPr lang="sr-Latn-BA" dirty="0" smtClean="0"/>
              <a:t>ARM64</a:t>
            </a:r>
            <a:r>
              <a:rPr lang="sr-Latn-BA" baseline="0" dirty="0" smtClean="0"/>
              <a:t> 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Primary use case - IoT scenarios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.NET</a:t>
            </a:r>
            <a:r>
              <a:rPr lang="sr-Latn-BA" baseline="0" dirty="0" smtClean="0"/>
              <a:t> Core 2.1 - added </a:t>
            </a:r>
            <a:r>
              <a:rPr lang="sr-Latn-BA" dirty="0" smtClean="0"/>
              <a:t>ARM32 for Linux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.NET Core</a:t>
            </a:r>
            <a:r>
              <a:rPr lang="sr-Latn-BA" baseline="0" dirty="0" smtClean="0"/>
              <a:t> 2.2 - added ARM32 for Windows</a:t>
            </a:r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31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AssemblyDependencyResolver - for plugin scenarios, dynamically loaded assemblies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Unloadability - for plugins, scripts, web sites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Windows Native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P/Invoke since .NET Core 1.0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CoCreate COM APIs and Activate WinRT APIs in .NET Core 3.0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NativeLibrary APIs - multiplatform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Serial Port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Controlling Arduino with .NET using Raspberry Pi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Flash Arduino from Raspberry Pi</a:t>
            </a:r>
          </a:p>
          <a:p>
            <a:pPr marL="171450" lvl="0" indent="-171450">
              <a:buFontTx/>
              <a:buChar char="-"/>
            </a:pPr>
            <a:r>
              <a:rPr lang="sr-Latn-BA" baseline="0" dirty="0" smtClean="0"/>
              <a:t>System.Devices.Gpio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separate NuGet package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GPIO, PWM, SPI and I2C APIs</a:t>
            </a:r>
          </a:p>
          <a:p>
            <a:pPr marL="171450" lvl="0" indent="-171450">
              <a:buFontTx/>
              <a:buChar char="-"/>
            </a:pPr>
            <a:r>
              <a:rPr lang="sr-Latn-BA" baseline="0" dirty="0" smtClean="0"/>
              <a:t>TLS 1.3 - Linux only, with OpenSSL lib... Windows and macOS support will be provieded by respective operating system in future</a:t>
            </a:r>
          </a:p>
          <a:p>
            <a:pPr marL="171450" lvl="0" indent="-171450">
              <a:buFontTx/>
              <a:buChar char="-"/>
            </a:pPr>
            <a:r>
              <a:rPr lang="sr-Latn-BA" baseline="0" dirty="0" smtClean="0"/>
              <a:t>Crypthographic key import / export - various formats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54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Why Windows</a:t>
            </a:r>
            <a:r>
              <a:rPr lang="sr-Latn-BA" baseline="0" dirty="0" smtClean="0"/>
              <a:t> Desktop on Core?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Performance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Side by side execution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Self-contained exe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BCL improvements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Open-source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4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Check out</a:t>
            </a:r>
            <a:r>
              <a:rPr lang="sr-Latn-BA" baseline="0" dirty="0" smtClean="0"/>
              <a:t> the documentation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https://docs.microsoft.com/en-us/aspnet/core/razor-components/components?view=aspnetcore-3.0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57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2"/>
            <a:ext cx="10363200" cy="2516188"/>
          </a:xfrm>
        </p:spPr>
        <p:txBody>
          <a:bodyPr anchor="b">
            <a:normAutofit/>
          </a:bodyPr>
          <a:lstStyle>
            <a:lvl1pPr algn="ctr"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0499"/>
            <a:ext cx="9144000" cy="1257300"/>
          </a:xfrm>
        </p:spPr>
        <p:txBody>
          <a:bodyPr/>
          <a:lstStyle>
            <a:lvl1pPr marL="0" indent="0" algn="ctr">
              <a:buNone/>
              <a:defRPr sz="3200">
                <a:solidFill>
                  <a:srgbClr val="35BEE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755E174-8DB3-4323-B678-1F1FFCF3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850" y="5870186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48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8917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392077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667" b="1">
                <a:solidFill>
                  <a:srgbClr val="35BEEF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51161"/>
            <a:ext cx="5157787" cy="383850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392077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667" b="1">
                <a:solidFill>
                  <a:srgbClr val="35BEEF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351161"/>
            <a:ext cx="5183188" cy="383850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35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91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1B15E36-ADBA-4842-AE9C-56FA1A910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1" y="136135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8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0C25517-606B-4581-B9D9-744B09AF09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7254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15395"/>
            <a:ext cx="10515600" cy="1325563"/>
          </a:xfrm>
        </p:spPr>
        <p:txBody>
          <a:bodyPr/>
          <a:lstStyle>
            <a:lvl1pPr>
              <a:defRPr lang="en-US" sz="4800" kern="120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0409B97-4E0A-4D01-BD20-1B0E8759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631" y="674331"/>
            <a:ext cx="993156" cy="980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1FEBF28-3B22-4ED0-8F7A-1F894CC0C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381" y="1137446"/>
            <a:ext cx="353291" cy="371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B1725BF-62B7-4948-B3D9-0D47FFE0D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516" y="1164830"/>
            <a:ext cx="274585" cy="290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D50AA7E-1684-4425-BE57-B86DDF367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50" y="662246"/>
            <a:ext cx="739253" cy="647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4E3606E-14C7-40E1-9D5D-1B4A3C957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7508" y="4118373"/>
            <a:ext cx="2145272" cy="1990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84BD92B1-FD06-470E-AAB0-BCAE35147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9881" y="5211133"/>
            <a:ext cx="980999" cy="8779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424B04FA-3346-416C-8B80-3B2377756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4886" y="5534774"/>
            <a:ext cx="219367" cy="230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7A28EE2-D980-41F0-A417-ECC6F3A54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128" y="4010650"/>
            <a:ext cx="353291" cy="37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32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27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BA6B344-A72F-42D9-8847-E8EEC4770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1" y="136135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55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0FCB5AC-C167-4DB7-91CB-3D62600C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523C4FAD-8A61-477F-8B29-3BD707A99AF3}"/>
              </a:ext>
            </a:extLst>
          </p:cNvPr>
          <p:cNvSpPr/>
          <p:nvPr/>
        </p:nvSpPr>
        <p:spPr>
          <a:xfrm>
            <a:off x="815662" y="1997646"/>
            <a:ext cx="108006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Ocenite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predavanje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kako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bismo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izabrali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najboljeg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predavača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Sinergiji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18!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Popunite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konferencijsku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anketu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učestvujte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velikoj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nagradnoj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igri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186D74F-AA66-453C-BEF9-26CA1AB37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62" y="276201"/>
            <a:ext cx="2370489" cy="78379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2D009F5-0587-4594-AA30-C10F7262A6D8}"/>
              </a:ext>
            </a:extLst>
          </p:cNvPr>
          <p:cNvSpPr/>
          <p:nvPr/>
        </p:nvSpPr>
        <p:spPr>
          <a:xfrm>
            <a:off x="0" y="0"/>
            <a:ext cx="12192000" cy="7171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4F462C8-4312-4EC9-9796-7068E02F7E52}"/>
              </a:ext>
            </a:extLst>
          </p:cNvPr>
          <p:cNvSpPr txBox="1"/>
          <p:nvPr/>
        </p:nvSpPr>
        <p:spPr>
          <a:xfrm>
            <a:off x="755489" y="3616835"/>
            <a:ext cx="10681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C25A56B-273D-4CDE-87E8-23F42643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1" y="5172149"/>
            <a:ext cx="1524000" cy="287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5E73677-9FAB-4D22-8D54-79908601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98" y="1194892"/>
            <a:ext cx="1990805" cy="22907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A59DBF6-66D4-4345-871F-215CA47A586F}"/>
              </a:ext>
            </a:extLst>
          </p:cNvPr>
          <p:cNvSpPr/>
          <p:nvPr/>
        </p:nvSpPr>
        <p:spPr>
          <a:xfrm>
            <a:off x="5160702" y="4801213"/>
            <a:ext cx="1870597" cy="29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33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Powered by</a:t>
            </a:r>
          </a:p>
        </p:txBody>
      </p:sp>
    </p:spTree>
    <p:extLst>
      <p:ext uri="{BB962C8B-B14F-4D97-AF65-F5344CB8AC3E}">
        <p14:creationId xmlns:p14="http://schemas.microsoft.com/office/powerpoint/2010/main" val="153575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FCFDA3E-0258-4F3C-AF61-7BEB7858F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A19C9C2-1FEC-4572-A62F-2787C5E2E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892" y="5624107"/>
            <a:ext cx="2370489" cy="7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71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E842AEE-DB3C-437A-AE70-8F01E85DA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970" y="0"/>
            <a:ext cx="648903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AF6FBF9-CBB0-4CAA-B696-2DEC411C4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62" y="276201"/>
            <a:ext cx="2370489" cy="783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33" y="2300141"/>
            <a:ext cx="4992365" cy="1344889"/>
          </a:xfrm>
        </p:spPr>
        <p:txBody>
          <a:bodyPr>
            <a:noAutofit/>
          </a:bodyPr>
          <a:lstStyle>
            <a:lvl1pPr>
              <a:defRPr sz="4267">
                <a:solidFill>
                  <a:srgbClr val="35B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5733" y="4185501"/>
            <a:ext cx="4992365" cy="19914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88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39F18D7-0B59-4A17-A3BD-897FF904C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1" y="136135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1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5BEE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19E2223-0B97-4123-A1A9-B2B070F4C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1" y="136135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34" y="365128"/>
            <a:ext cx="11040533" cy="942057"/>
          </a:xfrm>
        </p:spPr>
        <p:txBody>
          <a:bodyPr>
            <a:normAutofit/>
          </a:bodyPr>
          <a:lstStyle>
            <a:lvl1pPr>
              <a:defRPr lang="en-US" sz="48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734" y="1439159"/>
            <a:ext cx="11040533" cy="4737805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3733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defRPr>
            </a:lvl1pPr>
            <a:lvl2pPr>
              <a:defRPr kumimoji="0" lang="en-US" sz="3733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defRPr>
            </a:lvl2pPr>
            <a:lvl3pPr>
              <a:defRPr kumimoji="0" lang="en-US" sz="3733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kumimoji="0" lang="en-US" sz="3733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defRPr>
            </a:lvl4pPr>
            <a:lvl5pPr>
              <a:defRPr kumimoji="0" lang="en-US" sz="3733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3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>
            <a:normAutofit/>
          </a:bodyPr>
          <a:lstStyle>
            <a:lvl1pPr>
              <a:defRPr sz="58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3200">
                <a:solidFill>
                  <a:srgbClr val="35BEE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61C8BFD-F75A-477C-AA45-4B10AF00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1" y="136135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70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6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F500BAD-42E5-4595-BA9D-51EAA7D6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9045649-AD7B-4B7D-9540-F2159E636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892" y="5624107"/>
            <a:ext cx="2370489" cy="783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734" y="365127"/>
            <a:ext cx="11040533" cy="904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734" y="1415477"/>
            <a:ext cx="11040533" cy="475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53717"/>
            <a:ext cx="2743200" cy="28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53715"/>
            <a:ext cx="4114800" cy="2878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53715"/>
            <a:ext cx="2743200" cy="2878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80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orient="horz" pos="2913">
          <p15:clr>
            <a:srgbClr val="F26B43"/>
          </p15:clr>
        </p15:guide>
        <p15:guide id="5" pos="272">
          <p15:clr>
            <a:srgbClr val="F26B43"/>
          </p15:clr>
        </p15:guide>
        <p15:guide id="6" pos="5488">
          <p15:clr>
            <a:srgbClr val="F26B43"/>
          </p15:clr>
        </p15:guide>
        <p15:guide id="7" orient="horz" pos="3049">
          <p15:clr>
            <a:srgbClr val="F26B43"/>
          </p15:clr>
        </p15:guide>
        <p15:guide id="8" orient="horz" pos="318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richlander/63645f12d1bbe697fe5dc58df45862b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otnet/announcements/issues/82" TargetMode="External"/><Relationship Id="rId5" Type="http://schemas.openxmlformats.org/officeDocument/2006/relationships/hyperlink" Target="https://devblogs.microsoft.com/dotnet/tiered-compilation-preview-in-net-core-2-1/" TargetMode="External"/><Relationship Id="rId4" Type="http://schemas.openxmlformats.org/officeDocument/2006/relationships/hyperlink" Target="https://github.com/dotnet/coreclr/blob/master/Documentation/botr/readytorun-overview.md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iot/blob/master/samples/README.md" TargetMode="External"/><Relationship Id="rId3" Type="http://schemas.openxmlformats.org/officeDocument/2006/relationships/hyperlink" Target="https://github.com/dotnet/samples/tree/master/core/extensions/AppWithPlugin" TargetMode="External"/><Relationship Id="rId7" Type="http://schemas.openxmlformats.org/officeDocument/2006/relationships/hyperlink" Target="https://github.com/dotnet/iot/tree/master/samples/serialport-arduin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otnet/samples/pull/668/files" TargetMode="External"/><Relationship Id="rId5" Type="http://schemas.openxmlformats.org/officeDocument/2006/relationships/hyperlink" Target="https://github.com/dotnet/samples/tree/master/core/extensions/ExcelDemo" TargetMode="External"/><Relationship Id="rId4" Type="http://schemas.openxmlformats.org/officeDocument/2006/relationships/hyperlink" Target="https://github.com/dotnet/samples/tree/master/core/tutorials/Unloadin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winforms-designer" TargetMode="External"/><Relationship Id="rId7" Type="http://schemas.openxmlformats.org/officeDocument/2006/relationships/hyperlink" Target="https://github.com/dotnet/try-conver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hvanbakel/CsprojToVs2017" TargetMode="External"/><Relationship Id="rId5" Type="http://schemas.openxmlformats.org/officeDocument/2006/relationships/hyperlink" Target="https://docs.microsoft.com/en-us/dotnet/desktop-wpf/migration/convert-project-from-net-framework" TargetMode="External"/><Relationship Id="rId4" Type="http://schemas.openxmlformats.org/officeDocument/2006/relationships/hyperlink" Target="https://docs.microsoft.com/en-us/dotnet/core/porting/winform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dotnet/winforms-datavisualization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fundamentals/host/generic-host?view=aspnetcore-3.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ecurity/authentication/identity-api-authorization?view=aspnetcore-3.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streaming?view=aspnetcore-3.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treamr.azurewebsites.net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grpc/grpc-dotnet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powershell/powershell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ef/core/what-is-new/ef-core-3.0/breaking-changes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azor.ne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blogs.microsoft.com/aspnet/blazor-now-in-official-preview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eofascent.com/2019/02/04/asp-net-core-saturating-10gbe-at-7-million-requests-per-second/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spnet/benchmarks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devblogs.microsoft.com/dotnet/announcing-net-core-3-0-preview-5/" TargetMode="External"/><Relationship Id="rId13" Type="http://schemas.openxmlformats.org/officeDocument/2006/relationships/hyperlink" Target="https://devblogs.microsoft.com/aspnet/asp-net-core-updates-in-net-core-3-0-preview-3/" TargetMode="External"/><Relationship Id="rId18" Type="http://schemas.openxmlformats.org/officeDocument/2006/relationships/hyperlink" Target="https://devblogs.microsoft.com/aspnet/asp-net-core-and-blazor-updates-in-net-core-3-0/" TargetMode="External"/><Relationship Id="rId3" Type="http://schemas.openxmlformats.org/officeDocument/2006/relationships/hyperlink" Target="https://devblogs.microsoft.com/dotnet/announcing-net-standard-2-1/" TargetMode="External"/><Relationship Id="rId21" Type="http://schemas.openxmlformats.org/officeDocument/2006/relationships/hyperlink" Target="https://devblogs.microsoft.com/dotnet/announcing-entity-framework-core-3-0-preview-6-and-entity-framework-6-3-preview-6/" TargetMode="External"/><Relationship Id="rId7" Type="http://schemas.openxmlformats.org/officeDocument/2006/relationships/hyperlink" Target="https://devblogs.microsoft.com/dotnet/announcing-net-core-3-preview-4/" TargetMode="External"/><Relationship Id="rId12" Type="http://schemas.openxmlformats.org/officeDocument/2006/relationships/hyperlink" Target="https://devblogs.microsoft.com/aspnet/aspnet-core-3-preview-2/" TargetMode="External"/><Relationship Id="rId17" Type="http://schemas.openxmlformats.org/officeDocument/2006/relationships/hyperlink" Target="https://devblogs.microsoft.com/aspnet/asp-net-core-and-blazor-updates-in-net-core-3-0-preview-7/" TargetMode="External"/><Relationship Id="rId2" Type="http://schemas.openxmlformats.org/officeDocument/2006/relationships/hyperlink" Target="https://docs.microsoft.com/en-us/dotnet/core/whats-new/dotnet-core-3-0" TargetMode="External"/><Relationship Id="rId16" Type="http://schemas.openxmlformats.org/officeDocument/2006/relationships/hyperlink" Target="https://devblogs.microsoft.com/aspnet/asp-net-core-and-blazor-updates-in-net-core-3-0-preview-6/" TargetMode="External"/><Relationship Id="rId20" Type="http://schemas.openxmlformats.org/officeDocument/2006/relationships/hyperlink" Target="https://devblogs.microsoft.com/dotnet/announcing-entity-framework-core-3-0-preview-4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vblogs.microsoft.com/dotnet/announcing-net-core-3-preview-3/" TargetMode="External"/><Relationship Id="rId11" Type="http://schemas.openxmlformats.org/officeDocument/2006/relationships/hyperlink" Target="https://devblogs.microsoft.com/dotnet/announcing-net-core-3-0/" TargetMode="External"/><Relationship Id="rId5" Type="http://schemas.openxmlformats.org/officeDocument/2006/relationships/hyperlink" Target="https://devblogs.microsoft.com/dotnet/announcing-net-core-3-preview-2/" TargetMode="External"/><Relationship Id="rId15" Type="http://schemas.openxmlformats.org/officeDocument/2006/relationships/hyperlink" Target="https://devblogs.microsoft.com/aspnet/asp-net-core-updates-in-net-core-3-0-preview-5/" TargetMode="External"/><Relationship Id="rId23" Type="http://schemas.openxmlformats.org/officeDocument/2006/relationships/hyperlink" Target="https://live.asp.net/" TargetMode="External"/><Relationship Id="rId10" Type="http://schemas.openxmlformats.org/officeDocument/2006/relationships/hyperlink" Target="https://devblogs.microsoft.com/dotnet/announcing-net-core-3-0-preview-7/" TargetMode="External"/><Relationship Id="rId19" Type="http://schemas.openxmlformats.org/officeDocument/2006/relationships/hyperlink" Target="https://docs.microsoft.com/en-us/ef/core/what-is-new/ef-core-3.0/" TargetMode="External"/><Relationship Id="rId4" Type="http://schemas.openxmlformats.org/officeDocument/2006/relationships/hyperlink" Target="https://devblogs.microsoft.com/dotnet/announcing-net-core-3-preview-1-and-open-sourcing-windows-desktop-frameworks/" TargetMode="External"/><Relationship Id="rId9" Type="http://schemas.openxmlformats.org/officeDocument/2006/relationships/hyperlink" Target="https://devblogs.microsoft.com/dotnet/announcing-net-core-3-0-preview-6/" TargetMode="External"/><Relationship Id="rId14" Type="http://schemas.openxmlformats.org/officeDocument/2006/relationships/hyperlink" Target="https://devblogs.microsoft.com/aspnet/asp-net-core-updates-in-net-core-3-0-preview-4/" TargetMode="External"/><Relationship Id="rId22" Type="http://schemas.openxmlformats.org/officeDocument/2006/relationships/hyperlink" Target="https://devblogs.microsoft.com/dotnet/announcing-ef-core-3-0-and-ef-6-3-general-availability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roslavpopovic/what-is-new-in-dotnet-core-3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dotnet/announcing-net-core-3-1-preview-1/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evblogs.microsoft.com/dotnet/introducing-net-5/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hardware-intrinsics-in-net-cor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tutorials/generate-consume-asynchronous-strea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hyperlink" Target="https://devblogs.microsoft.com/dotnet/floating-point-parsing-and-formatting-improvements-in-net-core-3-0/" TargetMode="External"/><Relationship Id="rId4" Type="http://schemas.openxmlformats.org/officeDocument/2006/relationships/hyperlink" Target="https://docs.microsoft.com/en-us/dotnet/csharp/tutorials/nullable-reference-typ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evblogs.microsoft.com/dotnet/announcing-f-4-7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announcements/issues/90" TargetMode="External"/><Relationship Id="rId2" Type="http://schemas.openxmlformats.org/officeDocument/2006/relationships/hyperlink" Target="https://github.com/dotnet/corefx/blob/master/src/System.Text.Json/docs/SerializerProgrammingModel.md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announcing-net-core-3-preview-4/#user-content-http2-suppor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C3380DC-1BC6-354F-AFBA-800BF4EFE5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EA0C736-89A5-144B-9C85-10377DB0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246" y="4846676"/>
            <a:ext cx="1259504" cy="237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30E4DCC-9C4E-0C48-80E5-71F4253DD194}"/>
              </a:ext>
            </a:extLst>
          </p:cNvPr>
          <p:cNvSpPr txBox="1"/>
          <p:nvPr/>
        </p:nvSpPr>
        <p:spPr>
          <a:xfrm>
            <a:off x="4900758" y="4552441"/>
            <a:ext cx="23904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Powered 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F3280B0-B4EA-8F4E-82A3-AC25E1158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59" y="1264472"/>
            <a:ext cx="8132481" cy="268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5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tools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dotnet tools</a:t>
            </a:r>
          </a:p>
          <a:p>
            <a:pPr lvl="1"/>
            <a:r>
              <a:rPr lang="en-US" dirty="0"/>
              <a:t>dotnet-</a:t>
            </a:r>
            <a:r>
              <a:rPr lang="en-US" dirty="0" err="1"/>
              <a:t>tools.json</a:t>
            </a:r>
            <a:endParaRPr lang="en-US" dirty="0"/>
          </a:p>
          <a:p>
            <a:pPr lvl="1"/>
            <a:r>
              <a:rPr lang="en-US" dirty="0"/>
              <a:t>dotnet new tool-manifest</a:t>
            </a:r>
          </a:p>
          <a:p>
            <a:pPr lvl="1"/>
            <a:r>
              <a:rPr lang="en-US" dirty="0"/>
              <a:t>dotnet tool list (-g)</a:t>
            </a:r>
          </a:p>
          <a:p>
            <a:pPr lvl="1"/>
            <a:r>
              <a:rPr lang="en-US" dirty="0"/>
              <a:t>dotnet tool restore / run / install / </a:t>
            </a:r>
            <a:r>
              <a:rPr lang="en-US" dirty="0" smtClean="0"/>
              <a:t>uninstall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Build tools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dirty="0" smtClean="0"/>
              <a:t>.NET Core SDK is significantly smaller [</a:t>
            </a:r>
            <a:r>
              <a:rPr lang="sr-Latn-BA" dirty="0" smtClean="0">
                <a:hlinkClick r:id="rId3"/>
              </a:rPr>
              <a:t>info</a:t>
            </a:r>
            <a:r>
              <a:rPr lang="sr-Latn-BA" dirty="0" smtClean="0"/>
              <a:t>]</a:t>
            </a:r>
          </a:p>
          <a:p>
            <a:r>
              <a:rPr lang="en-US" dirty="0" smtClean="0"/>
              <a:t>Dotnet </a:t>
            </a:r>
            <a:r>
              <a:rPr lang="en-US" dirty="0"/>
              <a:t>build copies dependencies by default</a:t>
            </a:r>
          </a:p>
          <a:p>
            <a:pPr lvl="1"/>
            <a:r>
              <a:rPr lang="en-US" dirty="0"/>
              <a:t>no need for dotnet publish</a:t>
            </a:r>
            <a:endParaRPr lang="sr-Latn-BA" dirty="0"/>
          </a:p>
          <a:p>
            <a:r>
              <a:rPr lang="sr-Latn-BA" dirty="0" smtClean="0"/>
              <a:t>Self-contained executable</a:t>
            </a:r>
          </a:p>
          <a:p>
            <a:r>
              <a:rPr lang="sr-Latn-BA" dirty="0" smtClean="0">
                <a:hlinkClick r:id="rId4"/>
              </a:rPr>
              <a:t>ReadyToRun compilation</a:t>
            </a:r>
            <a:endParaRPr lang="sr-Latn-BA" dirty="0" smtClean="0"/>
          </a:p>
          <a:p>
            <a:r>
              <a:rPr lang="sr-Latn-BA" dirty="0" smtClean="0"/>
              <a:t>Assembly linking and trimming</a:t>
            </a:r>
            <a:endParaRPr lang="en-US" dirty="0"/>
          </a:p>
          <a:p>
            <a:r>
              <a:rPr lang="en-US" dirty="0">
                <a:hlinkClick r:id="rId5"/>
              </a:rPr>
              <a:t>Tiered compilation</a:t>
            </a:r>
            <a:r>
              <a:rPr lang="en-US" dirty="0"/>
              <a:t> on by default</a:t>
            </a:r>
          </a:p>
          <a:p>
            <a:r>
              <a:rPr lang="en-US" dirty="0"/>
              <a:t>ARM64 for Linux</a:t>
            </a:r>
            <a:r>
              <a:rPr lang="sr-Latn-BA" dirty="0"/>
              <a:t> - in nightly [</a:t>
            </a:r>
            <a:r>
              <a:rPr lang="sr-Latn-BA" dirty="0">
                <a:hlinkClick r:id="rId6"/>
              </a:rPr>
              <a:t>status</a:t>
            </a:r>
            <a:r>
              <a:rPr lang="sr-Latn-BA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3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other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AssemblyDependencyResolver</a:t>
            </a:r>
            <a:r>
              <a:rPr lang="en-US" dirty="0"/>
              <a:t> [</a:t>
            </a:r>
            <a:r>
              <a:rPr lang="en-US" dirty="0">
                <a:hlinkClick r:id="rId3"/>
              </a:rPr>
              <a:t>samples</a:t>
            </a:r>
            <a:r>
              <a:rPr lang="en-US" dirty="0"/>
              <a:t>]</a:t>
            </a:r>
          </a:p>
          <a:p>
            <a:r>
              <a:rPr lang="en-US" dirty="0"/>
              <a:t>Assembly </a:t>
            </a:r>
            <a:r>
              <a:rPr lang="en-US" dirty="0" err="1"/>
              <a:t>Unloadability</a:t>
            </a:r>
            <a:r>
              <a:rPr lang="sr-Latn-BA" dirty="0"/>
              <a:t> [</a:t>
            </a:r>
            <a:r>
              <a:rPr lang="sr-Latn-BA" dirty="0">
                <a:hlinkClick r:id="rId4"/>
              </a:rPr>
              <a:t>samples</a:t>
            </a:r>
            <a:r>
              <a:rPr lang="sr-Latn-BA" dirty="0"/>
              <a:t>]</a:t>
            </a:r>
            <a:endParaRPr lang="en-US" dirty="0"/>
          </a:p>
          <a:p>
            <a:r>
              <a:rPr lang="sr-Latn-BA" dirty="0" smtClean="0"/>
              <a:t>Windows Native Interop [</a:t>
            </a:r>
            <a:r>
              <a:rPr lang="sr-Latn-BA" dirty="0" smtClean="0">
                <a:hlinkClick r:id="rId5"/>
              </a:rPr>
              <a:t>samples</a:t>
            </a:r>
            <a:r>
              <a:rPr lang="sr-Latn-BA" dirty="0" smtClean="0"/>
              <a:t>]</a:t>
            </a:r>
            <a:endParaRPr lang="en-US" dirty="0"/>
          </a:p>
          <a:p>
            <a:r>
              <a:rPr lang="en-US" dirty="0" err="1"/>
              <a:t>DLLMap</a:t>
            </a:r>
            <a:r>
              <a:rPr lang="en-US" dirty="0"/>
              <a:t> and Native image resolver events [</a:t>
            </a:r>
            <a:r>
              <a:rPr lang="en-US" dirty="0">
                <a:hlinkClick r:id="rId6"/>
              </a:rPr>
              <a:t>samples</a:t>
            </a:r>
            <a:r>
              <a:rPr lang="en-US" dirty="0"/>
              <a:t>]</a:t>
            </a:r>
          </a:p>
          <a:p>
            <a:r>
              <a:rPr lang="en-US" dirty="0" smtClean="0"/>
              <a:t>Serial Port APIs supported on Linux</a:t>
            </a:r>
            <a:r>
              <a:rPr lang="sr-Latn-BA" dirty="0" smtClean="0"/>
              <a:t> [</a:t>
            </a:r>
            <a:r>
              <a:rPr lang="sr-Latn-BA" dirty="0" smtClean="0">
                <a:hlinkClick r:id="rId7"/>
              </a:rPr>
              <a:t>samples</a:t>
            </a:r>
            <a:r>
              <a:rPr lang="sr-Latn-BA" dirty="0" smtClean="0"/>
              <a:t>]</a:t>
            </a:r>
            <a:endParaRPr lang="en-US" dirty="0" smtClean="0"/>
          </a:p>
          <a:p>
            <a:r>
              <a:rPr lang="en-US" dirty="0" err="1" smtClean="0"/>
              <a:t>System.Devices.Gpio</a:t>
            </a:r>
            <a:r>
              <a:rPr lang="en-US" dirty="0" smtClean="0"/>
              <a:t> - for </a:t>
            </a:r>
            <a:r>
              <a:rPr lang="en-US" dirty="0" err="1" smtClean="0"/>
              <a:t>IoT</a:t>
            </a:r>
            <a:r>
              <a:rPr lang="en-US" dirty="0" smtClean="0"/>
              <a:t> ports</a:t>
            </a:r>
            <a:r>
              <a:rPr lang="sr-Latn-BA" dirty="0" smtClean="0"/>
              <a:t> [</a:t>
            </a:r>
            <a:r>
              <a:rPr lang="sr-Latn-BA" dirty="0" smtClean="0">
                <a:hlinkClick r:id="rId8"/>
              </a:rPr>
              <a:t>samples</a:t>
            </a:r>
            <a:r>
              <a:rPr lang="sr-Latn-BA" dirty="0" smtClean="0"/>
              <a:t>]</a:t>
            </a:r>
            <a:endParaRPr lang="en-US" dirty="0" smtClean="0"/>
          </a:p>
          <a:p>
            <a:r>
              <a:rPr lang="en-US" dirty="0" smtClean="0"/>
              <a:t>TLS 1.3 &amp; OpenSSL 1.1.1 on Linux</a:t>
            </a:r>
          </a:p>
          <a:p>
            <a:r>
              <a:rPr lang="en-US" dirty="0" smtClean="0"/>
              <a:t>Cryptography</a:t>
            </a:r>
          </a:p>
          <a:p>
            <a:pPr lvl="1"/>
            <a:r>
              <a:rPr lang="en-US" dirty="0" smtClean="0"/>
              <a:t>AES-GCM &amp; AES-CCM</a:t>
            </a:r>
            <a:r>
              <a:rPr lang="sr-Latn-BA" dirty="0" smtClean="0"/>
              <a:t> algorithms</a:t>
            </a:r>
            <a:endParaRPr lang="en-US" dirty="0" smtClean="0"/>
          </a:p>
          <a:p>
            <a:pPr lvl="1"/>
            <a:r>
              <a:rPr lang="en-US" dirty="0" smtClean="0"/>
              <a:t>Cryptographic key import / export</a:t>
            </a:r>
          </a:p>
        </p:txBody>
      </p:sp>
    </p:spTree>
    <p:extLst>
      <p:ext uri="{BB962C8B-B14F-4D97-AF65-F5344CB8AC3E}">
        <p14:creationId xmlns:p14="http://schemas.microsoft.com/office/powerpoint/2010/main" val="34667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8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Windows Forms</a:t>
            </a:r>
            <a:r>
              <a:rPr lang="sr-Latn-BA" dirty="0"/>
              <a:t> </a:t>
            </a:r>
            <a:endParaRPr lang="sr-Latn-BA" dirty="0" smtClean="0"/>
          </a:p>
          <a:p>
            <a:pPr lvl="1"/>
            <a:r>
              <a:rPr lang="sr-Latn-BA" dirty="0" smtClean="0">
                <a:hlinkClick r:id="rId3"/>
              </a:rPr>
              <a:t>https</a:t>
            </a:r>
            <a:r>
              <a:rPr lang="sr-Latn-BA" dirty="0">
                <a:hlinkClick r:id="rId3"/>
              </a:rPr>
              <a:t>://</a:t>
            </a:r>
            <a:r>
              <a:rPr lang="sr-Latn-BA" dirty="0" smtClean="0">
                <a:hlinkClick r:id="rId3"/>
              </a:rPr>
              <a:t>aka.ms/winforms-designer</a:t>
            </a:r>
            <a:r>
              <a:rPr lang="sr-Latn-BA" dirty="0" smtClean="0"/>
              <a:t> - in preview</a:t>
            </a:r>
          </a:p>
          <a:p>
            <a:pPr lvl="1"/>
            <a:r>
              <a:rPr lang="sr-Latn-BA" dirty="0" smtClean="0">
                <a:hlinkClick r:id="rId4"/>
              </a:rPr>
              <a:t>Migrate Windows Forms apps to .NET Core 3.0</a:t>
            </a:r>
            <a:endParaRPr lang="en-US" dirty="0" smtClean="0"/>
          </a:p>
          <a:p>
            <a:r>
              <a:rPr lang="en-US" dirty="0" smtClean="0"/>
              <a:t>WPF</a:t>
            </a:r>
            <a:endParaRPr lang="sr-Latn-BA" dirty="0" smtClean="0"/>
          </a:p>
          <a:p>
            <a:pPr lvl="1"/>
            <a:r>
              <a:rPr lang="sr-Latn-BA" dirty="0" smtClean="0">
                <a:hlinkClick r:id="rId5"/>
              </a:rPr>
              <a:t>Migrate WPF apps to .NET Core 3.0</a:t>
            </a:r>
            <a:endParaRPr lang="sr-Latn-BA" dirty="0" smtClean="0"/>
          </a:p>
          <a:p>
            <a:r>
              <a:rPr lang="sr-Latn-BA" dirty="0" smtClean="0"/>
              <a:t>Migration tools</a:t>
            </a:r>
          </a:p>
          <a:p>
            <a:pPr lvl="1"/>
            <a:r>
              <a:rPr lang="en-US" dirty="0" smtClean="0">
                <a:hlinkClick r:id="rId6"/>
              </a:rPr>
              <a:t>CsprojToVs2017</a:t>
            </a:r>
            <a:endParaRPr lang="sr-Latn-BA" dirty="0" smtClean="0"/>
          </a:p>
          <a:p>
            <a:pPr lvl="1"/>
            <a:r>
              <a:rPr lang="sr-Latn-BA" dirty="0" smtClean="0">
                <a:hlinkClick r:id="rId7"/>
              </a:rPr>
              <a:t>dotnet try-convert</a:t>
            </a:r>
            <a:endParaRPr lang="en-US" dirty="0" smtClean="0"/>
          </a:p>
          <a:p>
            <a:r>
              <a:rPr lang="en-US" dirty="0" err="1" smtClean="0"/>
              <a:t>WinUI</a:t>
            </a:r>
            <a:endParaRPr lang="sr-Latn-BA" dirty="0" smtClean="0"/>
          </a:p>
          <a:p>
            <a:r>
              <a:rPr lang="en-US" dirty="0" smtClean="0"/>
              <a:t>Open-source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3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dirty="0" smtClean="0">
                <a:latin typeface="Consolas" panose="020B0609020204030204" pitchFamily="49" charset="0"/>
              </a:rPr>
              <a:t>d</a:t>
            </a:r>
            <a:r>
              <a:rPr lang="en-US" dirty="0" err="1" smtClean="0">
                <a:latin typeface="Consolas" panose="020B0609020204030204" pitchFamily="49" charset="0"/>
              </a:rPr>
              <a:t>otnet</a:t>
            </a:r>
            <a:r>
              <a:rPr lang="en-US" dirty="0" smtClean="0">
                <a:latin typeface="Consolas" panose="020B0609020204030204" pitchFamily="49" charset="0"/>
              </a:rPr>
              <a:t> new </a:t>
            </a:r>
            <a:r>
              <a:rPr lang="en-US" dirty="0" err="1" smtClean="0">
                <a:latin typeface="Consolas" panose="020B0609020204030204" pitchFamily="49" charset="0"/>
              </a:rPr>
              <a:t>wpf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sr-Latn-BA" dirty="0" smtClean="0">
                <a:latin typeface="Consolas" panose="020B0609020204030204" pitchFamily="49" charset="0"/>
              </a:rPr>
              <a:t>d</a:t>
            </a:r>
            <a:r>
              <a:rPr lang="en-US" dirty="0" err="1" smtClean="0">
                <a:latin typeface="Consolas" panose="020B0609020204030204" pitchFamily="49" charset="0"/>
              </a:rPr>
              <a:t>otnet</a:t>
            </a:r>
            <a:r>
              <a:rPr lang="en-US" dirty="0" smtClean="0">
                <a:latin typeface="Consolas" panose="020B0609020204030204" pitchFamily="49" charset="0"/>
              </a:rPr>
              <a:t> new </a:t>
            </a:r>
            <a:r>
              <a:rPr lang="en-US" dirty="0" err="1" smtClean="0">
                <a:latin typeface="Consolas" panose="020B0609020204030204" pitchFamily="49" charset="0"/>
              </a:rPr>
              <a:t>winforms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sr-Latn-BA" dirty="0" smtClean="0"/>
              <a:t>.NET</a:t>
            </a:r>
            <a:r>
              <a:rPr lang="en-US" dirty="0" smtClean="0"/>
              <a:t> </a:t>
            </a:r>
            <a:r>
              <a:rPr lang="sr-Latn-BA" dirty="0" smtClean="0"/>
              <a:t>C</a:t>
            </a:r>
            <a:r>
              <a:rPr lang="en-US" dirty="0" smtClean="0"/>
              <a:t>ore apps have .exe by default</a:t>
            </a:r>
          </a:p>
          <a:p>
            <a:r>
              <a:rPr lang="en-US" dirty="0"/>
              <a:t>MSIX Deployment for Desktop </a:t>
            </a:r>
            <a:r>
              <a:rPr lang="en-US" dirty="0" smtClean="0"/>
              <a:t>apps</a:t>
            </a:r>
            <a:endParaRPr lang="sr-Latn-BA" dirty="0" smtClean="0"/>
          </a:p>
          <a:p>
            <a:r>
              <a:rPr lang="sr-Latn-BA" dirty="0" smtClean="0">
                <a:hlinkClick r:id="rId2"/>
              </a:rPr>
              <a:t>WinForms Chart</a:t>
            </a:r>
            <a:endParaRPr lang="sr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224" y="1744942"/>
            <a:ext cx="5136776" cy="347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72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Blazor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Project templates in VS 2019</a:t>
            </a:r>
          </a:p>
          <a:p>
            <a:r>
              <a:rPr lang="en-US" dirty="0" smtClean="0"/>
              <a:t>.razor files</a:t>
            </a:r>
          </a:p>
          <a:p>
            <a:r>
              <a:rPr lang="en-US" dirty="0" smtClean="0"/>
              <a:t>Hosting on server and client (</a:t>
            </a:r>
            <a:r>
              <a:rPr lang="en-US" dirty="0" err="1" smtClean="0"/>
              <a:t>Blazor</a:t>
            </a:r>
            <a:r>
              <a:rPr lang="en-US" dirty="0" smtClean="0"/>
              <a:t>)</a:t>
            </a:r>
          </a:p>
          <a:p>
            <a:r>
              <a:rPr lang="en-US" dirty="0" smtClean="0"/>
              <a:t>JavaScript interop - </a:t>
            </a:r>
            <a:r>
              <a:rPr lang="en-US" dirty="0" err="1" smtClean="0"/>
              <a:t>IJSRuntime</a:t>
            </a:r>
            <a:r>
              <a:rPr lang="en-US" dirty="0" smtClean="0"/>
              <a:t> interface</a:t>
            </a:r>
          </a:p>
          <a:p>
            <a:r>
              <a:rPr lang="en-US" dirty="0" smtClean="0"/>
              <a:t>Class libraries for sharing components</a:t>
            </a:r>
          </a:p>
          <a:p>
            <a:r>
              <a:rPr lang="en-US" dirty="0" smtClean="0"/>
              <a:t>MVC and Razor Pages integration</a:t>
            </a:r>
            <a:r>
              <a:rPr lang="sr-Latn-BA" dirty="0" smtClean="0"/>
              <a:t> (</a:t>
            </a:r>
            <a:r>
              <a:rPr lang="en-US" dirty="0" smtClean="0"/>
              <a:t>&lt;Counter&gt;</a:t>
            </a:r>
            <a:r>
              <a:rPr lang="sr-Latn-BA" dirty="0"/>
              <a:t>)</a:t>
            </a:r>
            <a:endParaRPr lang="en-US" dirty="0" smtClean="0"/>
          </a:p>
          <a:p>
            <a:r>
              <a:rPr lang="en-US" dirty="0" smtClean="0"/>
              <a:t>Server-side </a:t>
            </a:r>
            <a:r>
              <a:rPr lang="en-US" dirty="0" err="1" smtClean="0"/>
              <a:t>prerendering</a:t>
            </a:r>
            <a:endParaRPr lang="sr-Latn-BA" dirty="0" smtClean="0"/>
          </a:p>
          <a:p>
            <a:r>
              <a:rPr lang="sr-Latn-BA" dirty="0" smtClean="0"/>
              <a:t>Reconnect interface</a:t>
            </a:r>
            <a:endParaRPr lang="en-US" dirty="0" smtClean="0"/>
          </a:p>
          <a:p>
            <a:r>
              <a:rPr lang="en-US" dirty="0" smtClean="0"/>
              <a:t>Integrated with Endpoint routing</a:t>
            </a:r>
          </a:p>
          <a:p>
            <a:r>
              <a:rPr lang="en-US" dirty="0" smtClean="0"/>
              <a:t>Built in support for forms and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76" y="1394876"/>
            <a:ext cx="4237160" cy="2684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970" y="4326523"/>
            <a:ext cx="2706784" cy="228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Endpoint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r-Latn-BA" dirty="0">
                <a:latin typeface="Consolas" panose="020B0609020204030204" pitchFamily="49" charset="0"/>
              </a:rPr>
              <a:t>app.UseRouting</a:t>
            </a:r>
            <a:r>
              <a:rPr lang="sr-Latn-BA" dirty="0" smtClean="0">
                <a:latin typeface="Consolas" panose="020B0609020204030204" pitchFamily="49" charset="0"/>
              </a:rPr>
              <a:t>();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/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app.UseAuthentication();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app.UseAuthorization();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app.UseCors();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>
                <a:latin typeface="Consolas" panose="020B0609020204030204" pitchFamily="49" charset="0"/>
              </a:rPr>
              <a:t/>
            </a:r>
            <a:br>
              <a:rPr lang="sr-Latn-BA" dirty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app.UseEndpoints(endpoints </a:t>
            </a:r>
            <a:r>
              <a:rPr lang="sr-Latn-BA" dirty="0">
                <a:latin typeface="Consolas" panose="020B0609020204030204" pitchFamily="49" charset="0"/>
              </a:rPr>
              <a:t>=&gt; </a:t>
            </a:r>
            <a:r>
              <a:rPr lang="sr-Latn-BA" dirty="0" smtClean="0">
                <a:latin typeface="Consolas" panose="020B0609020204030204" pitchFamily="49" charset="0"/>
              </a:rPr>
              <a:t/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{</a:t>
            </a:r>
            <a:r>
              <a:rPr lang="sr-Latn-BA" dirty="0">
                <a:latin typeface="Consolas" panose="020B0609020204030204" pitchFamily="49" charset="0"/>
              </a:rPr>
              <a:t/>
            </a:r>
            <a:br>
              <a:rPr lang="sr-Latn-BA" dirty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    </a:t>
            </a:r>
            <a:r>
              <a:rPr lang="sr-Latn-BA" dirty="0">
                <a:latin typeface="Consolas" panose="020B0609020204030204" pitchFamily="49" charset="0"/>
              </a:rPr>
              <a:t>endpoints.MapControllers();</a:t>
            </a:r>
            <a:br>
              <a:rPr lang="sr-Latn-BA" dirty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    endpoints.MapRazorPages();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endpoints.MapBlazorHub</a:t>
            </a:r>
            <a:r>
              <a:rPr lang="en-US" dirty="0" smtClean="0">
                <a:latin typeface="Consolas" panose="020B0609020204030204" pitchFamily="49" charset="0"/>
              </a:rPr>
              <a:t>();</a:t>
            </a:r>
            <a:r>
              <a:rPr lang="sr-Latn-BA" dirty="0" smtClean="0">
                <a:latin typeface="Consolas" panose="020B0609020204030204" pitchFamily="49" charset="0"/>
              </a:rPr>
              <a:t/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    endpoints.MapHub&lt;ChatHub&gt;(„hubs/chat“);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    endpoints.MapGrpcService&lt;CalculatorService&gt;();</a:t>
            </a:r>
            <a:r>
              <a:rPr lang="sr-Latn-BA" dirty="0">
                <a:latin typeface="Consolas" panose="020B0609020204030204" pitchFamily="49" charset="0"/>
              </a:rPr>
              <a:t/>
            </a:r>
            <a:br>
              <a:rPr lang="sr-Latn-BA" dirty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});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745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Json.NET removed from shared framework</a:t>
            </a:r>
            <a:endParaRPr lang="sr-Latn-BA" dirty="0" smtClean="0"/>
          </a:p>
          <a:p>
            <a:pPr lvl="1"/>
            <a:r>
              <a:rPr lang="sr-Latn-BA" dirty="0" smtClean="0"/>
              <a:t>System.Text.Json used by default</a:t>
            </a:r>
            <a:endParaRPr lang="en-US" dirty="0" smtClean="0"/>
          </a:p>
          <a:p>
            <a:pPr lvl="1"/>
            <a:r>
              <a:rPr lang="en-US" dirty="0" err="1" smtClean="0"/>
              <a:t>services.AddMvc</a:t>
            </a:r>
            <a:r>
              <a:rPr lang="en-US" dirty="0" smtClean="0"/>
              <a:t>().</a:t>
            </a:r>
            <a:r>
              <a:rPr lang="en-US" dirty="0" err="1" smtClean="0"/>
              <a:t>AddNewtonsoftJson</a:t>
            </a:r>
            <a:r>
              <a:rPr lang="en-US" dirty="0" smtClean="0"/>
              <a:t>();</a:t>
            </a:r>
          </a:p>
          <a:p>
            <a:r>
              <a:rPr lang="en-US" dirty="0" err="1" smtClean="0"/>
              <a:t>System.IO.Pipelines</a:t>
            </a:r>
            <a:r>
              <a:rPr lang="en-US" dirty="0" smtClean="0"/>
              <a:t> on </a:t>
            </a:r>
            <a:r>
              <a:rPr lang="en-US" dirty="0" err="1" smtClean="0"/>
              <a:t>HttpContext</a:t>
            </a:r>
            <a:endParaRPr lang="en-US" dirty="0" smtClean="0"/>
          </a:p>
          <a:p>
            <a:r>
              <a:rPr lang="en-US" dirty="0" smtClean="0"/>
              <a:t>Generic host inside templates</a:t>
            </a:r>
            <a:r>
              <a:rPr lang="sr-Latn-BA" dirty="0" smtClean="0"/>
              <a:t> [</a:t>
            </a:r>
            <a:r>
              <a:rPr lang="sr-Latn-BA" dirty="0" smtClean="0">
                <a:hlinkClick r:id="rId3"/>
              </a:rPr>
              <a:t>docs</a:t>
            </a:r>
            <a:r>
              <a:rPr lang="sr-Latn-BA" dirty="0" smtClean="0"/>
              <a:t>]</a:t>
            </a:r>
            <a:endParaRPr lang="en-US" dirty="0" smtClean="0"/>
          </a:p>
          <a:p>
            <a:pPr lvl="1"/>
            <a:r>
              <a:rPr lang="en-US" dirty="0" err="1" smtClean="0"/>
              <a:t>HostBuilder</a:t>
            </a:r>
            <a:r>
              <a:rPr lang="en-US" dirty="0" smtClean="0"/>
              <a:t> instead </a:t>
            </a:r>
            <a:r>
              <a:rPr lang="en-US" dirty="0" err="1" smtClean="0"/>
              <a:t>WebHostBuilder</a:t>
            </a:r>
            <a:endParaRPr lang="en-US" dirty="0" smtClean="0"/>
          </a:p>
          <a:p>
            <a:r>
              <a:rPr lang="sr-Latn-BA" dirty="0" smtClean="0"/>
              <a:t>More options for MVC service registration</a:t>
            </a:r>
          </a:p>
          <a:p>
            <a:pPr lvl="1"/>
            <a:r>
              <a:rPr lang="sr-Latn-BA" dirty="0" smtClean="0"/>
              <a:t>AddControllers()</a:t>
            </a:r>
          </a:p>
          <a:p>
            <a:pPr lvl="1"/>
            <a:r>
              <a:rPr lang="sr-Latn-BA" dirty="0" smtClean="0"/>
              <a:t>AddControllersWithViews()</a:t>
            </a:r>
          </a:p>
          <a:p>
            <a:pPr lvl="1"/>
            <a:r>
              <a:rPr lang="sr-Latn-BA" dirty="0" smtClean="0"/>
              <a:t>AddRazorPages() </a:t>
            </a:r>
          </a:p>
          <a:p>
            <a:r>
              <a:rPr lang="sr-Latn-BA" dirty="0" smtClean="0"/>
              <a:t>Certificate and Kerberos authentication</a:t>
            </a:r>
          </a:p>
          <a:p>
            <a:r>
              <a:rPr lang="sr-Latn-BA" dirty="0" smtClean="0"/>
              <a:t>HTTP/2 by default in Kestrel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3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10798"/>
            <a:ext cx="10363200" cy="2811577"/>
          </a:xfrm>
        </p:spPr>
        <p:txBody>
          <a:bodyPr>
            <a:normAutofit/>
          </a:bodyPr>
          <a:lstStyle/>
          <a:p>
            <a:r>
              <a:rPr lang="sr-Latn-BA" sz="5900" dirty="0" smtClean="0"/>
              <a:t>What’s new in .NET Core 3.0</a:t>
            </a:r>
            <a:r>
              <a:rPr lang="en-US" sz="5900" dirty="0" smtClean="0"/>
              <a:t>?</a:t>
            </a:r>
            <a:endParaRPr lang="en-US" sz="5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83741"/>
            <a:ext cx="9144000" cy="874058"/>
          </a:xfrm>
        </p:spPr>
        <p:txBody>
          <a:bodyPr/>
          <a:lstStyle/>
          <a:p>
            <a:r>
              <a:rPr lang="sr-Latn-BA" dirty="0" smtClean="0"/>
              <a:t>Miroslav Popović</a:t>
            </a:r>
            <a:br>
              <a:rPr lang="sr-Latn-BA" dirty="0" smtClean="0"/>
            </a:br>
            <a:r>
              <a:rPr lang="sr-Latn-BA" sz="1800" dirty="0" smtClean="0"/>
              <a:t>Technical Lead, Seavus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11" y="203200"/>
            <a:ext cx="2283178" cy="241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2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 templates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Upgraded Angular to version </a:t>
            </a:r>
            <a:r>
              <a:rPr lang="sr-Latn-BA" dirty="0" smtClean="0"/>
              <a:t>8</a:t>
            </a:r>
            <a:endParaRPr lang="en-US" dirty="0" smtClean="0"/>
          </a:p>
          <a:p>
            <a:r>
              <a:rPr lang="en-US" dirty="0" smtClean="0"/>
              <a:t>SPA authentication with </a:t>
            </a:r>
            <a:r>
              <a:rPr lang="en-US" dirty="0" err="1" smtClean="0"/>
              <a:t>IdentityServer</a:t>
            </a:r>
            <a:r>
              <a:rPr lang="en-US" dirty="0" smtClean="0"/>
              <a:t> [</a:t>
            </a:r>
            <a:r>
              <a:rPr lang="en-US" dirty="0" smtClean="0">
                <a:hlinkClick r:id="rId3"/>
              </a:rPr>
              <a:t>docs</a:t>
            </a:r>
            <a:r>
              <a:rPr lang="en-US" dirty="0" smtClean="0"/>
              <a:t>]</a:t>
            </a:r>
          </a:p>
          <a:p>
            <a:pPr lvl="1"/>
            <a:r>
              <a:rPr lang="en-US" dirty="0" err="1" smtClean="0"/>
              <a:t>services.AddIdentityServer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    .</a:t>
            </a:r>
            <a:r>
              <a:rPr lang="en-US" dirty="0" err="1" smtClean="0"/>
              <a:t>AddApiAuthorization</a:t>
            </a:r>
            <a:r>
              <a:rPr lang="en-US" dirty="0" smtClean="0"/>
              <a:t>&lt;</a:t>
            </a:r>
            <a:r>
              <a:rPr lang="en-US" dirty="0" err="1" smtClean="0"/>
              <a:t>ApplicationUser</a:t>
            </a:r>
            <a:r>
              <a:rPr lang="en-US" dirty="0" smtClean="0"/>
              <a:t>, </a:t>
            </a:r>
            <a:r>
              <a:rPr lang="en-US" dirty="0" err="1" smtClean="0"/>
              <a:t>ApplicationDbContext</a:t>
            </a:r>
            <a:r>
              <a:rPr lang="en-US" dirty="0" smtClean="0"/>
              <a:t>&gt;();</a:t>
            </a:r>
            <a:r>
              <a:rPr lang="sr-Latn-BA" dirty="0" smtClean="0"/>
              <a:t/>
            </a:r>
            <a:br>
              <a:rPr lang="sr-Latn-BA" dirty="0" smtClean="0"/>
            </a:br>
            <a:r>
              <a:rPr lang="en-US" dirty="0" err="1" smtClean="0"/>
              <a:t>services.AddAuthentication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    .</a:t>
            </a:r>
            <a:r>
              <a:rPr lang="en-US" dirty="0" err="1" smtClean="0"/>
              <a:t>AddIdentityServerJwt</a:t>
            </a:r>
            <a:r>
              <a:rPr lang="en-US" dirty="0" smtClean="0"/>
              <a:t>();</a:t>
            </a:r>
            <a:endParaRPr lang="sr-Latn-BA" dirty="0" smtClean="0"/>
          </a:p>
          <a:p>
            <a:pPr lvl="1"/>
            <a:r>
              <a:rPr lang="sr-Latn-BA" dirty="0" smtClean="0"/>
              <a:t>app.UseAuthentication();</a:t>
            </a:r>
            <a:br>
              <a:rPr lang="sr-Latn-BA" dirty="0" smtClean="0"/>
            </a:br>
            <a:r>
              <a:rPr lang="sr-Latn-BA" dirty="0" smtClean="0"/>
              <a:t>app.UseIdentityServer();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55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SignalR</a:t>
            </a:r>
            <a:r>
              <a:rPr lang="en-US" dirty="0" smtClean="0"/>
              <a:t>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dirty="0" smtClean="0"/>
              <a:t>C</a:t>
            </a:r>
            <a:r>
              <a:rPr lang="en-US" dirty="0" err="1" smtClean="0"/>
              <a:t>lient</a:t>
            </a:r>
            <a:r>
              <a:rPr lang="en-US" dirty="0" smtClean="0"/>
              <a:t>-to-server </a:t>
            </a:r>
            <a:r>
              <a:rPr lang="en-US" dirty="0"/>
              <a:t>streaming</a:t>
            </a:r>
            <a:r>
              <a:rPr lang="sr-Latn-BA" dirty="0"/>
              <a:t> </a:t>
            </a:r>
            <a:r>
              <a:rPr lang="en-US" dirty="0" smtClean="0"/>
              <a:t>[</a:t>
            </a:r>
            <a:r>
              <a:rPr lang="en-US" dirty="0" smtClean="0">
                <a:hlinkClick r:id="rId3"/>
              </a:rPr>
              <a:t>docs</a:t>
            </a:r>
            <a:r>
              <a:rPr lang="en-US" dirty="0" smtClean="0"/>
              <a:t>]</a:t>
            </a:r>
            <a:endParaRPr lang="sr-Latn-BA" dirty="0"/>
          </a:p>
          <a:p>
            <a:pPr lvl="1"/>
            <a:r>
              <a:rPr lang="sr-Latn-BA" dirty="0">
                <a:hlinkClick r:id="rId4"/>
              </a:rPr>
              <a:t>https://streamr.azurewebsites.net/</a:t>
            </a:r>
            <a:r>
              <a:rPr lang="sr-Latn-BA" dirty="0"/>
              <a:t> </a:t>
            </a:r>
            <a:endParaRPr lang="sr-Latn-BA" dirty="0" smtClean="0"/>
          </a:p>
          <a:p>
            <a:r>
              <a:rPr lang="en-US" dirty="0" smtClean="0"/>
              <a:t>Endpoint Routing support</a:t>
            </a:r>
            <a:endParaRPr lang="sr-Latn-BA" dirty="0" smtClean="0"/>
          </a:p>
          <a:p>
            <a:r>
              <a:rPr lang="sr-Latn-BA" dirty="0" smtClean="0"/>
              <a:t>Auto-reconnect for JavaScript and .NET clients</a:t>
            </a:r>
          </a:p>
          <a:p>
            <a:r>
              <a:rPr lang="en-US" dirty="0" smtClean="0"/>
              <a:t>Long Polling for Java clients</a:t>
            </a:r>
            <a:endParaRPr lang="sr-Latn-BA" dirty="0" smtClean="0"/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WebSockets</a:t>
            </a:r>
            <a:r>
              <a:rPr lang="en-US" dirty="0" smtClean="0"/>
              <a:t> aren’t supported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18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5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Worker Service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 running background processes</a:t>
            </a:r>
          </a:p>
          <a:p>
            <a:pPr lvl="1"/>
            <a:r>
              <a:rPr lang="en-US" dirty="0" smtClean="0"/>
              <a:t>Windows Service</a:t>
            </a:r>
            <a:r>
              <a:rPr lang="sr-Latn-BA" dirty="0"/>
              <a:t> </a:t>
            </a:r>
            <a:r>
              <a:rPr lang="sr-Latn-BA" dirty="0" smtClean="0"/>
              <a:t>or</a:t>
            </a:r>
            <a:r>
              <a:rPr lang="en-US" dirty="0" smtClean="0"/>
              <a:t> Linux Daemon</a:t>
            </a:r>
          </a:p>
          <a:p>
            <a:r>
              <a:rPr lang="en-US" dirty="0" smtClean="0"/>
              <a:t>Logging, DI, Configuration… </a:t>
            </a:r>
            <a:endParaRPr lang="sr-Latn-BA" dirty="0" smtClean="0"/>
          </a:p>
          <a:p>
            <a:pPr lvl="1"/>
            <a:r>
              <a:rPr lang="en-US" dirty="0" smtClean="0"/>
              <a:t>but without web dependencies</a:t>
            </a:r>
            <a:endParaRPr lang="sr-Latn-BA" dirty="0" smtClean="0"/>
          </a:p>
          <a:p>
            <a:r>
              <a:rPr lang="sr-Latn-BA" dirty="0" smtClean="0"/>
              <a:t>Microsoft.NET.Sdk.Worker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44" y="1415477"/>
            <a:ext cx="4773255" cy="32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gRPC</a:t>
            </a:r>
            <a:r>
              <a:rPr lang="en-US" dirty="0" smtClean="0"/>
              <a:t>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HTTP/2 transport</a:t>
            </a:r>
          </a:p>
          <a:p>
            <a:r>
              <a:rPr lang="en-US" dirty="0" smtClean="0"/>
              <a:t>Protocol Buffers</a:t>
            </a:r>
            <a:endParaRPr lang="sr-Latn-BA" dirty="0" smtClean="0"/>
          </a:p>
          <a:p>
            <a:r>
              <a:rPr lang="sr-Latn-BA" dirty="0" smtClean="0"/>
              <a:t>Design-time code generation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https://github.com/grpc/grpc-dotnet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847" y="1269476"/>
            <a:ext cx="4787153" cy="326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2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 limits fix</a:t>
            </a:r>
            <a:endParaRPr lang="sr-Latn-BA" dirty="0" smtClean="0"/>
          </a:p>
          <a:p>
            <a:r>
              <a:rPr lang="sr-Latn-BA" dirty="0" smtClean="0"/>
              <a:t>Better CPU limits (--cpus)</a:t>
            </a:r>
            <a:endParaRPr lang="en-US" dirty="0" smtClean="0"/>
          </a:p>
          <a:p>
            <a:r>
              <a:rPr lang="en-US" dirty="0" smtClean="0"/>
              <a:t>Switch to Microsoft Container Registry (MCR)</a:t>
            </a:r>
          </a:p>
          <a:p>
            <a:pPr lvl="1"/>
            <a:r>
              <a:rPr lang="en-US" dirty="0" smtClean="0"/>
              <a:t>FROM mcr.microsoft.com/dotnet/core/sdk:3.0</a:t>
            </a:r>
            <a:endParaRPr lang="sr-Latn-BA" dirty="0" smtClean="0"/>
          </a:p>
          <a:p>
            <a:r>
              <a:rPr lang="sr-Latn-BA" dirty="0" smtClean="0">
                <a:hlinkClick r:id="rId2"/>
              </a:rPr>
              <a:t>PowerShell Core</a:t>
            </a:r>
            <a:r>
              <a:rPr lang="sr-Latn-BA" dirty="0" smtClean="0"/>
              <a:t> in SDK image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1415477"/>
            <a:ext cx="32004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56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EF 6.3 ported to .NET Core</a:t>
            </a:r>
          </a:p>
          <a:p>
            <a:r>
              <a:rPr lang="en-US" dirty="0" smtClean="0"/>
              <a:t>Lots of </a:t>
            </a:r>
            <a:r>
              <a:rPr lang="en-US" dirty="0" smtClean="0">
                <a:hlinkClick r:id="rId2"/>
              </a:rPr>
              <a:t>breaking changes</a:t>
            </a:r>
            <a:endParaRPr lang="en-US" dirty="0" smtClean="0"/>
          </a:p>
          <a:p>
            <a:r>
              <a:rPr lang="en-US" dirty="0"/>
              <a:t>LINQ improvements</a:t>
            </a:r>
          </a:p>
          <a:p>
            <a:r>
              <a:rPr lang="en-US" dirty="0" smtClean="0"/>
              <a:t>Cosmos </a:t>
            </a:r>
            <a:r>
              <a:rPr lang="en-US" dirty="0"/>
              <a:t>DB support</a:t>
            </a:r>
          </a:p>
          <a:p>
            <a:r>
              <a:rPr lang="en-US" dirty="0" smtClean="0"/>
              <a:t>C# 8 support </a:t>
            </a:r>
          </a:p>
          <a:p>
            <a:pPr lvl="1"/>
            <a:r>
              <a:rPr lang="en-US" dirty="0" smtClean="0"/>
              <a:t>like </a:t>
            </a:r>
            <a:r>
              <a:rPr lang="en-US" dirty="0" err="1" smtClean="0"/>
              <a:t>async</a:t>
            </a:r>
            <a:r>
              <a:rPr lang="en-US" dirty="0" smtClean="0"/>
              <a:t> streams and </a:t>
            </a:r>
            <a:r>
              <a:rPr lang="en-US" dirty="0" err="1" smtClean="0"/>
              <a:t>nullable</a:t>
            </a:r>
            <a:r>
              <a:rPr lang="en-US" dirty="0" smtClean="0"/>
              <a:t> reference types</a:t>
            </a:r>
          </a:p>
          <a:p>
            <a:r>
              <a:rPr lang="sr-Latn-BA" dirty="0"/>
              <a:t>Microsoft.Data.SqlClient</a:t>
            </a:r>
          </a:p>
          <a:p>
            <a:r>
              <a:rPr lang="en-US" dirty="0" smtClean="0"/>
              <a:t>Database views reverse engineering</a:t>
            </a:r>
            <a:endParaRPr lang="sr-Latn-BA" dirty="0" smtClean="0"/>
          </a:p>
          <a:p>
            <a:pPr lvl="1"/>
            <a:r>
              <a:rPr lang="en-US" dirty="0" smtClean="0"/>
              <a:t>using </a:t>
            </a:r>
            <a:r>
              <a:rPr lang="en-US" strike="sngStrike" dirty="0" smtClean="0"/>
              <a:t>Query types</a:t>
            </a:r>
            <a:r>
              <a:rPr lang="sr-Latn-BA" dirty="0" smtClean="0"/>
              <a:t> Entities without keys</a:t>
            </a:r>
            <a:endParaRPr lang="en-US" dirty="0" smtClean="0"/>
          </a:p>
          <a:p>
            <a:r>
              <a:rPr lang="en-US" dirty="0" smtClean="0"/>
              <a:t>EF </a:t>
            </a:r>
            <a:r>
              <a:rPr lang="en-US" dirty="0"/>
              <a:t>Core no longer part of ASP.NET Core shared </a:t>
            </a:r>
            <a:r>
              <a:rPr lang="en-US" dirty="0" smtClean="0"/>
              <a:t>framework</a:t>
            </a:r>
            <a:endParaRPr lang="sr-Latn-BA" dirty="0" smtClean="0"/>
          </a:p>
          <a:p>
            <a:r>
              <a:rPr lang="sr-Latn-BA" dirty="0" smtClean="0"/>
              <a:t>Targets .NET Standard 2.1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6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Blazor WebAssembly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dirty="0" smtClean="0"/>
              <a:t>Full stack web development with C# and WebAssembly</a:t>
            </a:r>
          </a:p>
          <a:p>
            <a:r>
              <a:rPr lang="en-US" dirty="0">
                <a:hlinkClick r:id="rId3"/>
              </a:rPr>
              <a:t>https://blazor.net</a:t>
            </a:r>
            <a:r>
              <a:rPr lang="en-US" dirty="0" smtClean="0">
                <a:hlinkClick r:id="rId3"/>
              </a:rPr>
              <a:t>/</a:t>
            </a:r>
            <a:r>
              <a:rPr lang="sr-Latn-BA" dirty="0" smtClean="0"/>
              <a:t> </a:t>
            </a:r>
          </a:p>
          <a:p>
            <a:r>
              <a:rPr lang="sr-Latn-BA" dirty="0" smtClean="0"/>
              <a:t>In preview from April [</a:t>
            </a:r>
            <a:r>
              <a:rPr lang="sr-Latn-BA" dirty="0" smtClean="0">
                <a:hlinkClick r:id="rId4"/>
              </a:rPr>
              <a:t>announcement</a:t>
            </a:r>
            <a:r>
              <a:rPr lang="sr-Latn-BA" dirty="0" smtClean="0"/>
              <a:t>]</a:t>
            </a:r>
          </a:p>
          <a:p>
            <a:r>
              <a:rPr lang="en-US" dirty="0" smtClean="0"/>
              <a:t>To be r</a:t>
            </a:r>
            <a:r>
              <a:rPr lang="sr-Latn-BA" dirty="0" smtClean="0"/>
              <a:t>eleased </a:t>
            </a:r>
            <a:r>
              <a:rPr lang="en-US" smtClean="0"/>
              <a:t>in May 2020</a:t>
            </a:r>
            <a:endParaRPr lang="sr-Latn-B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2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4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and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1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.NET Core 2.2 performance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ASP.NET Core: Saturating 10GbE at 7+ million request/s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933" y="2539975"/>
            <a:ext cx="5791200" cy="1838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4" y="2539179"/>
            <a:ext cx="4317318" cy="18391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4" y="4890200"/>
            <a:ext cx="4403235" cy="1629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933" y="4442357"/>
            <a:ext cx="4281413" cy="207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5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.NET Core 3.0 performance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aka.ms/aspnet/benchmarks</a:t>
            </a:r>
            <a:r>
              <a:rPr lang="sr-Latn-BA" dirty="0" smtClean="0"/>
              <a:t>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565694" y="2475698"/>
            <a:ext cx="4788106" cy="1883935"/>
            <a:chOff x="838198" y="2584854"/>
            <a:chExt cx="4788106" cy="18839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2584854"/>
              <a:ext cx="4746797" cy="151460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38198" y="4099457"/>
              <a:ext cx="4788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BA" dirty="0" smtClean="0"/>
                <a:t>6 minutes, 64 connections, 120.000.000 requests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475698"/>
            <a:ext cx="4138840" cy="19673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683635"/>
            <a:ext cx="3917910" cy="18558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58" y="4683635"/>
            <a:ext cx="4058841" cy="18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2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</a:t>
            </a:r>
            <a:r>
              <a:rPr lang="en-US" dirty="0"/>
              <a:t>u</a:t>
            </a:r>
            <a:r>
              <a:rPr lang="en-US" dirty="0" smtClean="0"/>
              <a:t>p…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6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r-Latn-BA" dirty="0" smtClean="0">
                <a:hlinkClick r:id="rId2"/>
              </a:rPr>
              <a:t>What’s new in .NET Core 3.0</a:t>
            </a:r>
            <a:endParaRPr lang="sr-Latn-BA" dirty="0" smtClean="0"/>
          </a:p>
          <a:p>
            <a:r>
              <a:rPr lang="en-US" dirty="0" smtClean="0">
                <a:hlinkClick r:id="rId3"/>
              </a:rPr>
              <a:t>Announcing </a:t>
            </a:r>
            <a:r>
              <a:rPr lang="en-US" dirty="0">
                <a:hlinkClick r:id="rId3"/>
              </a:rPr>
              <a:t>.NET Standard 2.1</a:t>
            </a:r>
            <a:endParaRPr lang="sr-Latn-BA" dirty="0"/>
          </a:p>
          <a:p>
            <a:r>
              <a:rPr lang="sr-Latn-BA" dirty="0" smtClean="0"/>
              <a:t>.NET Core announcements</a:t>
            </a:r>
          </a:p>
          <a:p>
            <a:pPr lvl="1"/>
            <a:r>
              <a:rPr lang="sr-Latn-BA" dirty="0" smtClean="0"/>
              <a:t>Preview: </a:t>
            </a:r>
            <a:r>
              <a:rPr lang="en-US" dirty="0" smtClean="0">
                <a:hlinkClick r:id="rId4"/>
              </a:rPr>
              <a:t>1</a:t>
            </a:r>
            <a:r>
              <a:rPr lang="sr-Latn-BA" dirty="0" smtClean="0"/>
              <a:t>, </a:t>
            </a:r>
            <a:r>
              <a:rPr lang="en-US" dirty="0" smtClean="0">
                <a:hlinkClick r:id="rId5"/>
              </a:rPr>
              <a:t>2</a:t>
            </a:r>
            <a:r>
              <a:rPr lang="sr-Latn-BA" dirty="0" smtClean="0"/>
              <a:t>, </a:t>
            </a:r>
            <a:r>
              <a:rPr lang="en-US" dirty="0" smtClean="0">
                <a:hlinkClick r:id="rId6"/>
              </a:rPr>
              <a:t>3</a:t>
            </a:r>
            <a:r>
              <a:rPr lang="sr-Latn-BA" dirty="0" smtClean="0"/>
              <a:t>, </a:t>
            </a:r>
            <a:r>
              <a:rPr lang="sr-Latn-BA" dirty="0" smtClean="0">
                <a:hlinkClick r:id="rId7"/>
              </a:rPr>
              <a:t>4</a:t>
            </a:r>
            <a:r>
              <a:rPr lang="sr-Latn-BA" dirty="0" smtClean="0"/>
              <a:t>, </a:t>
            </a:r>
            <a:r>
              <a:rPr lang="sr-Latn-BA" dirty="0" smtClean="0">
                <a:hlinkClick r:id="rId8"/>
              </a:rPr>
              <a:t>5</a:t>
            </a:r>
            <a:r>
              <a:rPr lang="sr-Latn-BA" dirty="0" smtClean="0"/>
              <a:t>, </a:t>
            </a:r>
            <a:r>
              <a:rPr lang="sr-Latn-BA" dirty="0" smtClean="0">
                <a:hlinkClick r:id="rId9"/>
              </a:rPr>
              <a:t>6</a:t>
            </a:r>
            <a:r>
              <a:rPr lang="sr-Latn-BA" dirty="0" smtClean="0"/>
              <a:t>, </a:t>
            </a:r>
            <a:r>
              <a:rPr lang="sr-Latn-BA" dirty="0" smtClean="0">
                <a:hlinkClick r:id="rId10"/>
              </a:rPr>
              <a:t>7</a:t>
            </a:r>
            <a:endParaRPr lang="sr-Latn-BA" dirty="0" smtClean="0"/>
          </a:p>
          <a:p>
            <a:pPr lvl="1"/>
            <a:r>
              <a:rPr lang="sr-Latn-BA" dirty="0" smtClean="0">
                <a:hlinkClick r:id="rId11"/>
              </a:rPr>
              <a:t>Final announcement</a:t>
            </a:r>
            <a:endParaRPr lang="en-US" dirty="0"/>
          </a:p>
          <a:p>
            <a:r>
              <a:rPr lang="sr-Latn-BA" dirty="0" smtClean="0"/>
              <a:t>ASP.NET Core announcements</a:t>
            </a:r>
          </a:p>
          <a:p>
            <a:pPr lvl="1"/>
            <a:r>
              <a:rPr lang="sr-Latn-BA" dirty="0" smtClean="0"/>
              <a:t>Preview: </a:t>
            </a:r>
            <a:r>
              <a:rPr lang="en-US" dirty="0" smtClean="0">
                <a:hlinkClick r:id="rId12"/>
              </a:rPr>
              <a:t>2</a:t>
            </a:r>
            <a:r>
              <a:rPr lang="sr-Latn-BA" dirty="0" smtClean="0"/>
              <a:t>, </a:t>
            </a:r>
            <a:r>
              <a:rPr lang="en-US" dirty="0" smtClean="0">
                <a:hlinkClick r:id="rId13"/>
              </a:rPr>
              <a:t>3</a:t>
            </a:r>
            <a:r>
              <a:rPr lang="sr-Latn-BA" dirty="0" smtClean="0"/>
              <a:t>, </a:t>
            </a:r>
            <a:r>
              <a:rPr lang="sr-Latn-BA" dirty="0" smtClean="0">
                <a:hlinkClick r:id="rId14"/>
              </a:rPr>
              <a:t>4</a:t>
            </a:r>
            <a:r>
              <a:rPr lang="sr-Latn-BA" dirty="0" smtClean="0"/>
              <a:t>, </a:t>
            </a:r>
            <a:r>
              <a:rPr lang="sr-Latn-BA" dirty="0" smtClean="0">
                <a:hlinkClick r:id="rId15"/>
              </a:rPr>
              <a:t>5</a:t>
            </a:r>
            <a:r>
              <a:rPr lang="sr-Latn-BA" dirty="0" smtClean="0"/>
              <a:t>, </a:t>
            </a:r>
            <a:r>
              <a:rPr lang="sr-Latn-BA" dirty="0" smtClean="0">
                <a:hlinkClick r:id="rId16"/>
              </a:rPr>
              <a:t>6</a:t>
            </a:r>
            <a:r>
              <a:rPr lang="sr-Latn-BA" dirty="0" smtClean="0"/>
              <a:t>, </a:t>
            </a:r>
            <a:r>
              <a:rPr lang="sr-Latn-BA" dirty="0" smtClean="0">
                <a:hlinkClick r:id="rId17"/>
              </a:rPr>
              <a:t>7</a:t>
            </a:r>
            <a:endParaRPr lang="sr-Latn-BA" dirty="0" smtClean="0"/>
          </a:p>
          <a:p>
            <a:pPr lvl="1"/>
            <a:r>
              <a:rPr lang="sr-Latn-BA" dirty="0" smtClean="0">
                <a:hlinkClick r:id="rId18"/>
              </a:rPr>
              <a:t>Final announcement</a:t>
            </a:r>
            <a:endParaRPr lang="en-US" dirty="0" smtClean="0"/>
          </a:p>
          <a:p>
            <a:r>
              <a:rPr lang="sr-Latn-BA" dirty="0" smtClean="0"/>
              <a:t>Entity Framework Core announcements</a:t>
            </a:r>
          </a:p>
          <a:p>
            <a:pPr lvl="1"/>
            <a:r>
              <a:rPr lang="en-US" dirty="0" smtClean="0">
                <a:hlinkClick r:id="rId19"/>
              </a:rPr>
              <a:t>What is new in EF Core 3.0</a:t>
            </a:r>
            <a:endParaRPr lang="sr-Latn-BA" dirty="0"/>
          </a:p>
          <a:p>
            <a:pPr lvl="1"/>
            <a:r>
              <a:rPr lang="sr-Latn-BA" dirty="0" smtClean="0"/>
              <a:t>Preview: </a:t>
            </a:r>
            <a:r>
              <a:rPr lang="sr-Latn-BA" dirty="0" smtClean="0">
                <a:hlinkClick r:id="rId20"/>
              </a:rPr>
              <a:t>4</a:t>
            </a:r>
            <a:r>
              <a:rPr lang="sr-Latn-BA" dirty="0" smtClean="0"/>
              <a:t>, </a:t>
            </a:r>
            <a:r>
              <a:rPr lang="sr-Latn-BA" dirty="0" smtClean="0">
                <a:hlinkClick r:id="rId21"/>
              </a:rPr>
              <a:t>6</a:t>
            </a:r>
            <a:endParaRPr lang="sr-Latn-BA" dirty="0" smtClean="0"/>
          </a:p>
          <a:p>
            <a:pPr lvl="1"/>
            <a:r>
              <a:rPr lang="sr-Latn-BA" dirty="0" smtClean="0">
                <a:hlinkClick r:id="rId22"/>
              </a:rPr>
              <a:t>Final announcement</a:t>
            </a:r>
            <a:endParaRPr lang="en-US" dirty="0" smtClean="0"/>
          </a:p>
          <a:p>
            <a:r>
              <a:rPr lang="en-US" dirty="0" smtClean="0"/>
              <a:t>ASP.NET Community Standup</a:t>
            </a:r>
            <a:endParaRPr lang="sr-Latn-BA" dirty="0" smtClean="0"/>
          </a:p>
          <a:p>
            <a:pPr lvl="1"/>
            <a:r>
              <a:rPr lang="sr-Latn-BA" dirty="0" smtClean="0">
                <a:hlinkClick r:id="rId23"/>
              </a:rPr>
              <a:t>https</a:t>
            </a:r>
            <a:r>
              <a:rPr lang="sr-Latn-BA" dirty="0">
                <a:hlinkClick r:id="rId23"/>
              </a:rPr>
              <a:t>://live.asp.net</a:t>
            </a:r>
            <a:r>
              <a:rPr lang="sr-Latn-BA" dirty="0" smtClean="0">
                <a:hlinkClick r:id="rId23"/>
              </a:rPr>
              <a:t>/</a:t>
            </a:r>
            <a:r>
              <a:rPr lang="en-US" dirty="0" smtClean="0"/>
              <a:t>  </a:t>
            </a:r>
            <a:endParaRPr lang="sr-Latn-BA" dirty="0"/>
          </a:p>
        </p:txBody>
      </p:sp>
    </p:spTree>
    <p:extLst>
      <p:ext uri="{BB962C8B-B14F-4D97-AF65-F5344CB8AC3E}">
        <p14:creationId xmlns:p14="http://schemas.microsoft.com/office/powerpoint/2010/main" val="278518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Bunch of new features</a:t>
            </a:r>
          </a:p>
          <a:p>
            <a:r>
              <a:rPr lang="en-US" dirty="0" smtClean="0"/>
              <a:t>Performance, performance, performance</a:t>
            </a:r>
          </a:p>
          <a:p>
            <a:r>
              <a:rPr lang="en-US" dirty="0" smtClean="0"/>
              <a:t>Release</a:t>
            </a:r>
            <a:r>
              <a:rPr lang="sr-Latn-BA" dirty="0" smtClean="0"/>
              <a:t>d</a:t>
            </a:r>
            <a:r>
              <a:rPr lang="en-US" dirty="0" smtClean="0"/>
              <a:t> - </a:t>
            </a:r>
            <a:r>
              <a:rPr lang="sr-Latn-BA" dirty="0" smtClean="0"/>
              <a:t>September 2019.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github.com/miroslavpopovic/what-is-new-in-dotnet-core-3</a:t>
            </a:r>
            <a:r>
              <a:rPr lang="sr-Latn-BA" dirty="0" smtClean="0"/>
              <a:t> </a:t>
            </a:r>
          </a:p>
          <a:p>
            <a:endParaRPr lang="sr-Latn-BA" dirty="0" smtClean="0"/>
          </a:p>
          <a:p>
            <a:r>
              <a:rPr lang="sr-Latn-BA" dirty="0" smtClean="0"/>
              <a:t>And coming up next........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02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.NET Core 3.1 Preview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dirty="0" smtClean="0"/>
              <a:t>Released yesterday [</a:t>
            </a:r>
            <a:r>
              <a:rPr lang="sr-Latn-BA" dirty="0" smtClean="0">
                <a:hlinkClick r:id="rId2"/>
              </a:rPr>
              <a:t>announcement</a:t>
            </a:r>
            <a:r>
              <a:rPr lang="sr-Latn-BA" dirty="0" smtClean="0"/>
              <a:t>]</a:t>
            </a:r>
            <a:endParaRPr lang="sr-Latn-BA" dirty="0"/>
          </a:p>
          <a:p>
            <a:r>
              <a:rPr lang="sr-Latn-BA" dirty="0" smtClean="0"/>
              <a:t>Improvements in Blazor and Windows Desktop</a:t>
            </a:r>
          </a:p>
          <a:p>
            <a:r>
              <a:rPr lang="sr-Latn-BA" dirty="0" smtClean="0"/>
              <a:t>Partial classes for Razor components</a:t>
            </a:r>
          </a:p>
          <a:p>
            <a:pPr lvl="1"/>
            <a:r>
              <a:rPr lang="sr-Latn-BA" dirty="0" smtClean="0"/>
              <a:t>Counter.razor</a:t>
            </a:r>
          </a:p>
          <a:p>
            <a:pPr lvl="1"/>
            <a:r>
              <a:rPr lang="sr-Latn-BA" dirty="0" smtClean="0"/>
              <a:t>Counter.razor.cs</a:t>
            </a:r>
            <a:endParaRPr lang="sr-Latn-BA" dirty="0"/>
          </a:p>
          <a:p>
            <a:r>
              <a:rPr lang="sr-Latn-BA" dirty="0" smtClean="0"/>
              <a:t>Visual Studio 2019 16.4 Preview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67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.NET 5!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2" y="1269476"/>
            <a:ext cx="10486330" cy="5588524"/>
          </a:xfrm>
        </p:spPr>
      </p:pic>
    </p:spTree>
    <p:extLst>
      <p:ext uri="{BB962C8B-B14F-4D97-AF65-F5344CB8AC3E}">
        <p14:creationId xmlns:p14="http://schemas.microsoft.com/office/powerpoint/2010/main" val="2381146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.NET 5!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3020" y="5802802"/>
            <a:ext cx="75216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https://devblogs.microsoft.com/dotnet/introducing-net-5</a:t>
            </a:r>
            <a:r>
              <a:rPr lang="en-US" sz="2400" dirty="0" smtClean="0">
                <a:hlinkClick r:id="rId2"/>
              </a:rPr>
              <a:t>/</a:t>
            </a:r>
            <a:r>
              <a:rPr lang="sr-Latn-BA" sz="2400" dirty="0" smtClean="0"/>
              <a:t>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4" y="1415477"/>
            <a:ext cx="7862436" cy="434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43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107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Standard 2.1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Span&lt;T&gt;</a:t>
            </a:r>
          </a:p>
          <a:p>
            <a:r>
              <a:rPr lang="en-US" dirty="0" smtClean="0"/>
              <a:t>Index and Range</a:t>
            </a:r>
          </a:p>
          <a:p>
            <a:r>
              <a:rPr lang="en-US" dirty="0" err="1" smtClean="0"/>
              <a:t>IAsyncEnumerable</a:t>
            </a:r>
            <a:r>
              <a:rPr lang="en-US" dirty="0" smtClean="0"/>
              <a:t>&lt;T&gt;</a:t>
            </a:r>
          </a:p>
          <a:p>
            <a:r>
              <a:rPr lang="en-US" dirty="0" smtClean="0"/>
              <a:t>Reflection emit </a:t>
            </a:r>
            <a:r>
              <a:rPr lang="sr-Latn-BA" dirty="0" smtClean="0"/>
              <a:t>and</a:t>
            </a:r>
            <a:r>
              <a:rPr lang="en-US" dirty="0" smtClean="0"/>
              <a:t> capability APIs</a:t>
            </a:r>
          </a:p>
          <a:p>
            <a:r>
              <a:rPr lang="sr-Latn-BA" dirty="0" smtClean="0"/>
              <a:t>Hardware Intrinsics API [</a:t>
            </a:r>
            <a:r>
              <a:rPr lang="sr-Latn-BA" dirty="0" smtClean="0">
                <a:hlinkClick r:id="rId3"/>
              </a:rPr>
              <a:t>post</a:t>
            </a:r>
            <a:r>
              <a:rPr lang="sr-Latn-BA" dirty="0" smtClean="0"/>
              <a:t>]</a:t>
            </a:r>
            <a:endParaRPr lang="en-US" dirty="0" smtClean="0"/>
          </a:p>
          <a:p>
            <a:r>
              <a:rPr lang="en-US" dirty="0" err="1" smtClean="0"/>
              <a:t>DbProviderFactories</a:t>
            </a:r>
            <a:endParaRPr lang="en-US" dirty="0" smtClean="0"/>
          </a:p>
          <a:p>
            <a:r>
              <a:rPr lang="en-US" dirty="0" smtClean="0"/>
              <a:t>No support in full .NET 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05" y="817301"/>
            <a:ext cx="5079289" cy="250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1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Async</a:t>
            </a:r>
            <a:r>
              <a:rPr lang="en-US" dirty="0"/>
              <a:t> streams [</a:t>
            </a:r>
            <a:r>
              <a:rPr lang="en-US" dirty="0">
                <a:hlinkClick r:id="rId3"/>
              </a:rPr>
              <a:t>tutorial</a:t>
            </a:r>
            <a:r>
              <a:rPr lang="en-US" dirty="0"/>
              <a:t>]</a:t>
            </a:r>
          </a:p>
          <a:p>
            <a:r>
              <a:rPr lang="en-US" dirty="0" err="1" smtClean="0"/>
              <a:t>Nullable</a:t>
            </a:r>
            <a:r>
              <a:rPr lang="en-US" dirty="0" smtClean="0"/>
              <a:t> reference types [</a:t>
            </a:r>
            <a:r>
              <a:rPr lang="en-US" dirty="0" smtClean="0">
                <a:hlinkClick r:id="rId4"/>
              </a:rPr>
              <a:t>tutorial</a:t>
            </a:r>
            <a:r>
              <a:rPr lang="en-US" dirty="0" smtClean="0"/>
              <a:t>]</a:t>
            </a:r>
          </a:p>
          <a:p>
            <a:r>
              <a:rPr lang="en-US" dirty="0" smtClean="0"/>
              <a:t>Index and Range</a:t>
            </a:r>
          </a:p>
          <a:p>
            <a:r>
              <a:rPr lang="en-US" dirty="0" smtClean="0"/>
              <a:t>Using declarations</a:t>
            </a:r>
          </a:p>
          <a:p>
            <a:pPr lvl="1"/>
            <a:r>
              <a:rPr lang="en-US" dirty="0" smtClean="0"/>
              <a:t>using </a:t>
            </a:r>
            <a:r>
              <a:rPr lang="en-US" dirty="0" err="1" smtClean="0"/>
              <a:t>var</a:t>
            </a:r>
            <a:r>
              <a:rPr lang="en-US" dirty="0" smtClean="0"/>
              <a:t> reader = </a:t>
            </a:r>
            <a:r>
              <a:rPr lang="en-US" dirty="0" err="1" smtClean="0"/>
              <a:t>file.OpenText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Switch expressions</a:t>
            </a:r>
          </a:p>
          <a:p>
            <a:r>
              <a:rPr lang="en-US" dirty="0"/>
              <a:t>Default implementation for interface members</a:t>
            </a:r>
          </a:p>
          <a:p>
            <a:r>
              <a:rPr lang="en-US" dirty="0" smtClean="0"/>
              <a:t>IEEE 754-2008 floating point API improvements [</a:t>
            </a:r>
            <a:r>
              <a:rPr lang="en-US" dirty="0" smtClean="0">
                <a:hlinkClick r:id="rId5"/>
              </a:rPr>
              <a:t>introduction</a:t>
            </a:r>
            <a:r>
              <a:rPr lang="en-US" dirty="0" smtClean="0"/>
              <a:t>]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35" y="711360"/>
            <a:ext cx="3361765" cy="33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0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F# 4.</a:t>
            </a:r>
            <a:r>
              <a:rPr lang="sr-Latn-BA" dirty="0" smtClean="0"/>
              <a:t>7</a:t>
            </a:r>
            <a:r>
              <a:rPr lang="en-US" dirty="0" smtClean="0"/>
              <a:t> [</a:t>
            </a:r>
            <a:r>
              <a:rPr lang="en-US" dirty="0" smtClean="0">
                <a:hlinkClick r:id="rId2"/>
              </a:rPr>
              <a:t>announcement</a:t>
            </a:r>
            <a:r>
              <a:rPr lang="en-US" dirty="0" smtClean="0"/>
              <a:t>]</a:t>
            </a:r>
            <a:endParaRPr lang="sr-Latn-BA" dirty="0" smtClean="0"/>
          </a:p>
          <a:p>
            <a:r>
              <a:rPr lang="sr-Latn-BA" dirty="0" smtClean="0"/>
              <a:t>F# Core targets .NET Standard 2.0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otnet </a:t>
            </a:r>
            <a:r>
              <a:rPr lang="en-US" dirty="0" err="1" smtClean="0"/>
              <a:t>fsi</a:t>
            </a:r>
            <a:r>
              <a:rPr lang="en-US" dirty="0" smtClean="0"/>
              <a:t> - F# interactive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165" y="779930"/>
            <a:ext cx="3343835" cy="33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3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BCL and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System.Text.Json</a:t>
            </a:r>
            <a:endParaRPr lang="en-US" dirty="0" smtClean="0"/>
          </a:p>
          <a:p>
            <a:pPr lvl="1"/>
            <a:r>
              <a:rPr lang="en-US" dirty="0" smtClean="0"/>
              <a:t>Utf8JsonReader</a:t>
            </a:r>
          </a:p>
          <a:p>
            <a:pPr lvl="1"/>
            <a:r>
              <a:rPr lang="en-US" dirty="0" smtClean="0"/>
              <a:t>Utf8JsonWriter</a:t>
            </a:r>
          </a:p>
          <a:p>
            <a:pPr lvl="1"/>
            <a:r>
              <a:rPr lang="en-US" dirty="0" err="1" smtClean="0"/>
              <a:t>JsonDocument</a:t>
            </a:r>
            <a:endParaRPr lang="sr-Latn-BA" dirty="0" smtClean="0"/>
          </a:p>
          <a:p>
            <a:pPr lvl="1"/>
            <a:r>
              <a:rPr lang="sr-Latn-BA" dirty="0" smtClean="0"/>
              <a:t>JsonSerializer [</a:t>
            </a:r>
            <a:r>
              <a:rPr lang="sr-Latn-BA" dirty="0" smtClean="0">
                <a:hlinkClick r:id="rId2"/>
              </a:rPr>
              <a:t>info and samples</a:t>
            </a:r>
            <a:r>
              <a:rPr lang="sr-Latn-BA" dirty="0" smtClean="0"/>
              <a:t>]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Announcement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434" y="942806"/>
            <a:ext cx="2436887" cy="243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9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BCL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Span&lt;T&gt; and Memory&lt;T&gt; optimizations</a:t>
            </a:r>
          </a:p>
          <a:p>
            <a:r>
              <a:rPr lang="en-US" dirty="0" smtClean="0"/>
              <a:t>String types optimized when used as keys with Dictionary&lt;</a:t>
            </a:r>
            <a:r>
              <a:rPr lang="en-US" dirty="0" err="1" smtClean="0"/>
              <a:t>TKey</a:t>
            </a:r>
            <a:r>
              <a:rPr lang="en-US" dirty="0" smtClean="0"/>
              <a:t>, TValue&gt;</a:t>
            </a:r>
          </a:p>
          <a:p>
            <a:r>
              <a:rPr lang="en-US" dirty="0" err="1" smtClean="0"/>
              <a:t>HttpClient</a:t>
            </a:r>
            <a:endParaRPr lang="sr-Latn-BA" dirty="0" smtClean="0"/>
          </a:p>
          <a:p>
            <a:pPr lvl="1"/>
            <a:r>
              <a:rPr lang="sr-Latn-BA" dirty="0" smtClean="0"/>
              <a:t>Brotli compression</a:t>
            </a:r>
          </a:p>
          <a:p>
            <a:pPr lvl="1"/>
            <a:r>
              <a:rPr lang="sr-Latn-BA" dirty="0" smtClean="0"/>
              <a:t>HTTP/2 [</a:t>
            </a:r>
            <a:r>
              <a:rPr lang="sr-Latn-BA" dirty="0" smtClean="0">
                <a:hlinkClick r:id="rId3"/>
              </a:rPr>
              <a:t>announcement</a:t>
            </a:r>
            <a:r>
              <a:rPr lang="sr-Latn-BA" dirty="0" smtClean="0"/>
              <a:t>]</a:t>
            </a:r>
          </a:p>
          <a:p>
            <a:r>
              <a:rPr lang="sr-Latn-BA" dirty="0" smtClean="0"/>
              <a:t>Microsoft.Data.SqlClient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5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nergija19-presentation-template-wide_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rgija19-presentation-template-wide_1.potx" id="{75508BCA-1E51-4782-A0DB-80E675199167}" vid="{CD8DBA4A-48C6-4031-8761-6E6314C26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Sinergija19-presentation-template-wide_1</Template>
  <TotalTime>1721</TotalTime>
  <Words>1178</Words>
  <Application>Microsoft Office PowerPoint</Application>
  <PresentationFormat>Widescreen</PresentationFormat>
  <Paragraphs>265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Consolas</vt:lpstr>
      <vt:lpstr>Sinergija19-presentation-template-wide_1</vt:lpstr>
      <vt:lpstr>PowerPoint Presentation</vt:lpstr>
      <vt:lpstr>What’s new in .NET Core 3.0?</vt:lpstr>
      <vt:lpstr>Standards and Languages</vt:lpstr>
      <vt:lpstr>.NET Standard 2.1</vt:lpstr>
      <vt:lpstr>C# 8</vt:lpstr>
      <vt:lpstr>F#</vt:lpstr>
      <vt:lpstr>.NET Core BCL and tools</vt:lpstr>
      <vt:lpstr>JSON</vt:lpstr>
      <vt:lpstr>BCL improvements</vt:lpstr>
      <vt:lpstr>.NET Core tools</vt:lpstr>
      <vt:lpstr>Build tools improvements</vt:lpstr>
      <vt:lpstr>.NET Core other</vt:lpstr>
      <vt:lpstr>Windows Desktop</vt:lpstr>
      <vt:lpstr>Windows Desktop</vt:lpstr>
      <vt:lpstr>Tools</vt:lpstr>
      <vt:lpstr>ASP.NET Core</vt:lpstr>
      <vt:lpstr>Blazor Server</vt:lpstr>
      <vt:lpstr>Endpoint routing</vt:lpstr>
      <vt:lpstr>ASP.NET Core</vt:lpstr>
      <vt:lpstr>SPA templates improvements</vt:lpstr>
      <vt:lpstr>SignalR improvements</vt:lpstr>
      <vt:lpstr>Templates</vt:lpstr>
      <vt:lpstr>Worker Service template</vt:lpstr>
      <vt:lpstr>gRPC template</vt:lpstr>
      <vt:lpstr>Docker</vt:lpstr>
      <vt:lpstr>Other</vt:lpstr>
      <vt:lpstr>Entity Framework Core</vt:lpstr>
      <vt:lpstr>Blazor WebAssembly</vt:lpstr>
      <vt:lpstr>Performance</vt:lpstr>
      <vt:lpstr>.NET Core 2.2 performance</vt:lpstr>
      <vt:lpstr>.NET Core 3.0 performance</vt:lpstr>
      <vt:lpstr>Closing up…</vt:lpstr>
      <vt:lpstr>References</vt:lpstr>
      <vt:lpstr>Conclusion</vt:lpstr>
      <vt:lpstr>.NET Core 3.1 Preview 1</vt:lpstr>
      <vt:lpstr>.NET 5!</vt:lpstr>
      <vt:lpstr>.NET 5!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.NET Core 3.0</dc:title>
  <dc:creator>Miroslav Popovic</dc:creator>
  <cp:lastModifiedBy>Miroslav Popovic</cp:lastModifiedBy>
  <cp:revision>184</cp:revision>
  <dcterms:created xsi:type="dcterms:W3CDTF">2019-02-27T20:14:15Z</dcterms:created>
  <dcterms:modified xsi:type="dcterms:W3CDTF">2019-10-15T20:17:01Z</dcterms:modified>
</cp:coreProperties>
</file>